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642" r:id="rId2"/>
  </p:sldMasterIdLst>
  <p:notesMasterIdLst>
    <p:notesMasterId r:id="rId22"/>
  </p:notesMasterIdLst>
  <p:handoutMasterIdLst>
    <p:handoutMasterId r:id="rId23"/>
  </p:handoutMasterIdLst>
  <p:sldIdLst>
    <p:sldId id="1720" r:id="rId3"/>
    <p:sldId id="4311" r:id="rId4"/>
    <p:sldId id="8402" r:id="rId5"/>
    <p:sldId id="8416" r:id="rId6"/>
    <p:sldId id="8405" r:id="rId7"/>
    <p:sldId id="8399" r:id="rId8"/>
    <p:sldId id="8401" r:id="rId9"/>
    <p:sldId id="8397" r:id="rId10"/>
    <p:sldId id="1886" r:id="rId11"/>
    <p:sldId id="8413" r:id="rId12"/>
    <p:sldId id="8412" r:id="rId13"/>
    <p:sldId id="8403" r:id="rId14"/>
    <p:sldId id="8410" r:id="rId15"/>
    <p:sldId id="1527" r:id="rId16"/>
    <p:sldId id="8419" r:id="rId17"/>
    <p:sldId id="8417" r:id="rId18"/>
    <p:sldId id="8418" r:id="rId19"/>
    <p:sldId id="1611" r:id="rId20"/>
    <p:sldId id="1532" r:id="rId2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A073DAE3-B461-442F-A3D3-6642BD875E45}">
          <p14:sldIdLst>
            <p14:sldId id="1720"/>
            <p14:sldId id="4311"/>
            <p14:sldId id="8402"/>
            <p14:sldId id="8416"/>
            <p14:sldId id="8405"/>
            <p14:sldId id="8399"/>
            <p14:sldId id="8401"/>
            <p14:sldId id="8397"/>
            <p14:sldId id="1886"/>
            <p14:sldId id="8413"/>
            <p14:sldId id="8412"/>
            <p14:sldId id="8403"/>
            <p14:sldId id="8410"/>
            <p14:sldId id="1527"/>
            <p14:sldId id="8419"/>
            <p14:sldId id="8417"/>
            <p14:sldId id="8418"/>
            <p14:sldId id="1611"/>
            <p14:sldId id="1532"/>
          </p14:sldIdLst>
        </p14:section>
        <p14:section name="Soft Black template" id="{888AB95E-1B7E-4E95-8F39-C5D0E8372BC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5C2D91"/>
    <a:srgbClr val="FFFFFF"/>
    <a:srgbClr val="0D0D0D"/>
    <a:srgbClr val="0078D4"/>
    <a:srgbClr val="000000"/>
    <a:srgbClr val="1A1A1A"/>
    <a:srgbClr val="107C10"/>
    <a:srgbClr val="EAEAEA"/>
    <a:srgbClr val="004B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9" d="100"/>
          <a:sy n="149" d="100"/>
        </p:scale>
        <p:origin x="336" y="114"/>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4/2/2019 12:09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4/2/2019 12:08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4/2/2019 12:08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1561069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4/2/2019</a:t>
            </a:fld>
            <a:endParaRPr kumimoji="0" lang="en-US" sz="1800" b="0" i="0" u="none" strike="noStrike" kern="0" cap="none" spc="0" normalizeH="0" baseline="0" noProof="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018213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4/2/2019 12:08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19</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4/2/2019 12:08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319960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457200">
              <a:defRPr/>
            </a:pPr>
            <a:endParaRPr lang="en-US" sz="1200" b="0" i="0" u="none" strike="noStrike" kern="1200" cap="none" baseline="0">
              <a:solidFill>
                <a:schemeClr val="tx1"/>
              </a:solidFill>
              <a:effectLst/>
              <a:latin typeface="Helvetica Neue"/>
              <a:ea typeface="Helvetica Neue"/>
              <a:cs typeface="Helvetica Neue"/>
              <a:sym typeface="Helvetica Neue"/>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BBD7D81-D864-B349-9FB4-613ED1F9D755}" type="slidenum">
              <a:rPr kumimoji="0" lang="en-US" sz="1200" b="0" i="0" u="none" strike="noStrike" kern="1200" cap="none" spc="0" normalizeH="0" baseline="0" noProof="0" smtClean="0">
                <a:ln>
                  <a:noFill/>
                </a:ln>
                <a:solidFill>
                  <a:prstClr val="black"/>
                </a:solidFill>
                <a:effectLst/>
                <a:uLnTx/>
                <a:uFillTx/>
                <a:latin typeface="Segoe UI" pitchFamily="34" charset="0"/>
                <a:ea typeface=""/>
                <a:cs typeface=""/>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
              <a:cs typeface=""/>
            </a:endParaRPr>
          </a:p>
        </p:txBody>
      </p:sp>
    </p:spTree>
    <p:extLst>
      <p:ext uri="{BB962C8B-B14F-4D97-AF65-F5344CB8AC3E}">
        <p14:creationId xmlns:p14="http://schemas.microsoft.com/office/powerpoint/2010/main" val="54414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825500" rtl="0" eaLnBrk="1" fontAlgn="auto" latinLnBrk="0" hangingPunct="1">
              <a:lnSpc>
                <a:spcPct val="100000"/>
              </a:lnSpc>
              <a:spcBef>
                <a:spcPts val="0"/>
              </a:spcBef>
              <a:spcAft>
                <a:spcPts val="0"/>
              </a:spcAft>
              <a:buClrTx/>
              <a:buSzTx/>
              <a:buFontTx/>
              <a:buNone/>
              <a:tabLst/>
              <a:defRPr/>
            </a:pPr>
            <a:r>
              <a:rPr kumimoji="0" lang="en-US" sz="4500" b="1" i="0" u="none" strike="noStrike" kern="0" cap="none" spc="0" normalizeH="0" baseline="0" noProof="0">
                <a:ln>
                  <a:noFill/>
                </a:ln>
                <a:solidFill>
                  <a:prstClr val="black"/>
                </a:solidFill>
                <a:effectLst/>
                <a:uLnTx/>
                <a:uFillTx/>
                <a:latin typeface="Segoe UI"/>
                <a:ea typeface="+mn-ea"/>
                <a:cs typeface="Segoe UI"/>
                <a:sym typeface="Segoe UI"/>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1"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4500" b="1"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4/2/2019 12:08 PM</a:t>
            </a:fld>
            <a:endParaRPr kumimoji="0" lang="en-US" sz="4500" b="1" i="0" u="none" strike="noStrike" kern="0" cap="none" spc="0" normalizeH="0" baseline="0" noProof="0">
              <a:ln>
                <a:noFill/>
              </a:ln>
              <a:solidFill>
                <a:prstClr val="black"/>
              </a:solidFill>
              <a:effectLst/>
              <a:uLnTx/>
              <a:uFillTx/>
              <a:latin typeface="Segoe UI"/>
              <a:ea typeface="+mn-ea"/>
              <a:cs typeface="Segoe UI"/>
              <a:sym typeface="Segoe UI"/>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4500" b="1"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7</a:t>
            </a:fld>
            <a:endParaRPr kumimoji="0" lang="en-US" sz="4500" b="1" i="0" u="none" strike="noStrike" kern="0" cap="none" spc="0" normalizeH="0" baseline="0" noProof="0">
              <a:ln>
                <a:noFill/>
              </a:ln>
              <a:solidFill>
                <a:prstClr val="black"/>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3900795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sym typeface="Segoe UI"/>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a:sym typeface="Segoe UI"/>
              </a:rPr>
              <a:pPr marL="0" marR="0" lvl="0" indent="0" algn="r" defTabSz="932742" rtl="0" eaLnBrk="1" fontAlgn="auto" latinLnBrk="0" hangingPunct="1">
                <a:lnSpc>
                  <a:spcPct val="100000"/>
                </a:lnSpc>
                <a:spcBef>
                  <a:spcPts val="0"/>
                </a:spcBef>
                <a:spcAft>
                  <a:spcPts val="0"/>
                </a:spcAft>
                <a:buClrTx/>
                <a:buSzTx/>
                <a:buFontTx/>
                <a:buNone/>
                <a:tabLst/>
                <a:defRPr/>
              </a:pPr>
              <a:t>4/2/2019 12:08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sym typeface="Segoe UI"/>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a:sym typeface="Segoe UI"/>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sym typeface="Segoe UI"/>
            </a:endParaRPr>
          </a:p>
        </p:txBody>
      </p:sp>
    </p:spTree>
    <p:extLst>
      <p:ext uri="{BB962C8B-B14F-4D97-AF65-F5344CB8AC3E}">
        <p14:creationId xmlns:p14="http://schemas.microsoft.com/office/powerpoint/2010/main" val="1876864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82550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cs typeface="Segoe UI"/>
                <a:sym typeface="Segoe UI"/>
              </a:rPr>
              <a:pPr marL="0" marR="0" lvl="0" indent="0" defTabSz="825500" eaLnBrk="1" fontAlgn="auto" latinLnBrk="0" hangingPunct="1">
                <a:lnSpc>
                  <a:spcPct val="100000"/>
                </a:lnSpc>
                <a:spcBef>
                  <a:spcPts val="0"/>
                </a:spcBef>
                <a:spcAft>
                  <a:spcPts val="0"/>
                </a:spcAft>
                <a:buClrTx/>
                <a:buSzTx/>
                <a:buFontTx/>
                <a:buNone/>
                <a:tabLst/>
                <a:defRPr/>
              </a:pPr>
              <a:t>10</a:t>
            </a:fld>
            <a:endParaRPr kumimoji="0" lang="en-US" sz="4500" b="1" i="0" u="none" strike="noStrike" kern="0" cap="none" spc="0" normalizeH="0" baseline="0" noProof="0">
              <a:ln>
                <a:noFill/>
              </a:ln>
              <a:solidFill>
                <a:srgbClr val="3B99D4"/>
              </a:solidFill>
              <a:effectLst/>
              <a:uLnTx/>
              <a:uFillTx/>
              <a:latin typeface="Segoe UI"/>
              <a:cs typeface="Segoe UI"/>
              <a:sym typeface="Segoe UI"/>
            </a:endParaRPr>
          </a:p>
        </p:txBody>
      </p:sp>
    </p:spTree>
    <p:extLst>
      <p:ext uri="{BB962C8B-B14F-4D97-AF65-F5344CB8AC3E}">
        <p14:creationId xmlns:p14="http://schemas.microsoft.com/office/powerpoint/2010/main" val="904751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82550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cs typeface="Segoe UI"/>
                <a:sym typeface="Segoe UI"/>
              </a:rPr>
              <a:pPr marL="0" marR="0" lvl="0" indent="0" defTabSz="825500" eaLnBrk="1" fontAlgn="auto" latinLnBrk="0" hangingPunct="1">
                <a:lnSpc>
                  <a:spcPct val="100000"/>
                </a:lnSpc>
                <a:spcBef>
                  <a:spcPts val="0"/>
                </a:spcBef>
                <a:spcAft>
                  <a:spcPts val="0"/>
                </a:spcAft>
                <a:buClrTx/>
                <a:buSzTx/>
                <a:buFontTx/>
                <a:buNone/>
                <a:tabLst/>
                <a:defRPr/>
              </a:pPr>
              <a:t>13</a:t>
            </a:fld>
            <a:endParaRPr kumimoji="0" lang="en-US" sz="4500" b="1" i="0" u="none" strike="noStrike" kern="0" cap="none" spc="0" normalizeH="0" baseline="0" noProof="0">
              <a:ln>
                <a:noFill/>
              </a:ln>
              <a:solidFill>
                <a:srgbClr val="3B99D4"/>
              </a:solidFill>
              <a:effectLst/>
              <a:uLnTx/>
              <a:uFillTx/>
              <a:latin typeface="Segoe UI"/>
              <a:cs typeface="Segoe UI"/>
              <a:sym typeface="Segoe UI"/>
            </a:endParaRPr>
          </a:p>
        </p:txBody>
      </p:sp>
    </p:spTree>
    <p:extLst>
      <p:ext uri="{BB962C8B-B14F-4D97-AF65-F5344CB8AC3E}">
        <p14:creationId xmlns:p14="http://schemas.microsoft.com/office/powerpoint/2010/main" val="2681310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4/2/2019 12:08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511922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4/2/2019 12:08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8654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Walkin 3">
    <p:bg>
      <p:bgPr>
        <a:solidFill>
          <a:srgbClr val="0D0D0D"/>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BB89D76-F7EC-4998-816E-1AEF7A51BD6A}"/>
              </a:ext>
            </a:extLst>
          </p:cNvPr>
          <p:cNvPicPr>
            <a:picLocks noChangeAspect="1"/>
          </p:cNvPicPr>
          <p:nvPr userDrawn="1"/>
        </p:nvPicPr>
        <p:blipFill rotWithShape="1">
          <a:blip r:embed="rId2"/>
          <a:srcRect l="12500" t="73146" r="27485"/>
          <a:stretch/>
        </p:blipFill>
        <p:spPr>
          <a:xfrm>
            <a:off x="7131050" y="-63500"/>
            <a:ext cx="5060950" cy="1545371"/>
          </a:xfrm>
          <a:prstGeom prst="rect">
            <a:avLst/>
          </a:prstGeom>
        </p:spPr>
      </p:pic>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FA1FB81A-230B-4B5F-94D8-5F0D77A4703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3" name="TextBox 2">
            <a:extLst>
              <a:ext uri="{FF2B5EF4-FFF2-40B4-BE49-F238E27FC236}">
                <a16:creationId xmlns:a16="http://schemas.microsoft.com/office/drawing/2014/main" id="{838A163C-6938-402F-928F-D9DB9DE804AF}"/>
              </a:ext>
            </a:extLst>
          </p:cNvPr>
          <p:cNvSpPr txBox="1"/>
          <p:nvPr userDrawn="1"/>
        </p:nvSpPr>
        <p:spPr>
          <a:xfrm>
            <a:off x="584200" y="6106490"/>
            <a:ext cx="2125146" cy="215444"/>
          </a:xfrm>
          <a:prstGeom prst="rect">
            <a:avLst/>
          </a:prstGeom>
          <a:noFill/>
        </p:spPr>
        <p:txBody>
          <a:bodyPr wrap="square" lIns="0" tIns="0" rIns="0" bIns="0" rtlCol="0">
            <a:spAutoFit/>
          </a:bodyPr>
          <a:lstStyle/>
          <a:p>
            <a:pPr algn="l"/>
            <a:r>
              <a:rPr lang="en-US" sz="1400">
                <a:solidFill>
                  <a:schemeClr val="tx1"/>
                </a:solidFill>
                <a:latin typeface="+mn-lt"/>
                <a:cs typeface="Segoe UI Semilight" panose="020B0402040204020203" pitchFamily="34" charset="0"/>
              </a:rPr>
              <a:t>Visual Studio 2019 launch</a:t>
            </a:r>
          </a:p>
        </p:txBody>
      </p:sp>
      <p:pic>
        <p:nvPicPr>
          <p:cNvPr id="11" name="Picture 10">
            <a:extLst>
              <a:ext uri="{FF2B5EF4-FFF2-40B4-BE49-F238E27FC236}">
                <a16:creationId xmlns:a16="http://schemas.microsoft.com/office/drawing/2014/main" id="{379A369E-6943-4DDC-A52C-35729DDD02D0}"/>
              </a:ext>
            </a:extLst>
          </p:cNvPr>
          <p:cNvPicPr>
            <a:picLocks noChangeAspect="1"/>
          </p:cNvPicPr>
          <p:nvPr userDrawn="1"/>
        </p:nvPicPr>
        <p:blipFill>
          <a:blip r:embed="rId2"/>
          <a:stretch>
            <a:fillRect/>
          </a:stretch>
        </p:blipFill>
        <p:spPr>
          <a:xfrm>
            <a:off x="4013201" y="1238904"/>
            <a:ext cx="8432727" cy="5754767"/>
          </a:xfrm>
          <a:prstGeom prst="rect">
            <a:avLst/>
          </a:prstGeom>
        </p:spPr>
      </p:pic>
    </p:spTree>
    <p:extLst>
      <p:ext uri="{BB962C8B-B14F-4D97-AF65-F5344CB8AC3E}">
        <p14:creationId xmlns:p14="http://schemas.microsoft.com/office/powerpoint/2010/main" val="3167795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rgbClr val="0D0D0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Picture 5" descr="A person standing in front of a television&#10;&#10;Description automatically generated">
            <a:extLst>
              <a:ext uri="{FF2B5EF4-FFF2-40B4-BE49-F238E27FC236}">
                <a16:creationId xmlns:a16="http://schemas.microsoft.com/office/drawing/2014/main" id="{6EA43983-5C3B-43E8-A3B2-DDBACC829369}"/>
              </a:ext>
            </a:extLst>
          </p:cNvPr>
          <p:cNvPicPr>
            <a:picLocks noChangeAspect="1"/>
          </p:cNvPicPr>
          <p:nvPr userDrawn="1"/>
        </p:nvPicPr>
        <p:blipFill rotWithShape="1">
          <a:blip r:embed="rId3"/>
          <a:srcRect l="15113" r="18110"/>
          <a:stretch/>
        </p:blipFill>
        <p:spPr>
          <a:xfrm>
            <a:off x="5326063" y="1"/>
            <a:ext cx="6865938" cy="6858000"/>
          </a:xfrm>
          <a:prstGeom prst="rect">
            <a:avLst/>
          </a:prstGeom>
        </p:spPr>
      </p:pic>
      <p:sp>
        <p:nvSpPr>
          <p:cNvPr id="8" name="TextBox 7">
            <a:extLst>
              <a:ext uri="{FF2B5EF4-FFF2-40B4-BE49-F238E27FC236}">
                <a16:creationId xmlns:a16="http://schemas.microsoft.com/office/drawing/2014/main" id="{04424940-F61C-4919-AF11-C35240233E14}"/>
              </a:ext>
            </a:extLst>
          </p:cNvPr>
          <p:cNvSpPr txBox="1"/>
          <p:nvPr userDrawn="1"/>
        </p:nvSpPr>
        <p:spPr>
          <a:xfrm>
            <a:off x="584200" y="6106490"/>
            <a:ext cx="2125146" cy="215444"/>
          </a:xfrm>
          <a:prstGeom prst="rect">
            <a:avLst/>
          </a:prstGeom>
          <a:noFill/>
        </p:spPr>
        <p:txBody>
          <a:bodyPr wrap="square" lIns="0" tIns="0" rIns="0" bIns="0" rtlCol="0">
            <a:spAutoFit/>
          </a:bodyPr>
          <a:lstStyle/>
          <a:p>
            <a:pPr algn="l"/>
            <a:r>
              <a:rPr lang="en-US" sz="1400">
                <a:solidFill>
                  <a:schemeClr val="tx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35276989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A picture containing person, indoor&#10;&#10;Description automatically generated">
            <a:extLst>
              <a:ext uri="{FF2B5EF4-FFF2-40B4-BE49-F238E27FC236}">
                <a16:creationId xmlns:a16="http://schemas.microsoft.com/office/drawing/2014/main" id="{F2BF6DEB-38CB-4EA5-BE69-0D56C17CDC12}"/>
              </a:ext>
            </a:extLst>
          </p:cNvPr>
          <p:cNvPicPr>
            <a:picLocks noChangeAspect="1"/>
          </p:cNvPicPr>
          <p:nvPr userDrawn="1"/>
        </p:nvPicPr>
        <p:blipFill rotWithShape="1">
          <a:blip r:embed="rId3"/>
          <a:srcRect l="17265" r="15957"/>
          <a:stretch/>
        </p:blipFill>
        <p:spPr>
          <a:xfrm>
            <a:off x="5326063" y="0"/>
            <a:ext cx="6865937" cy="6858000"/>
          </a:xfrm>
          <a:prstGeom prst="rect">
            <a:avLst/>
          </a:prstGeom>
        </p:spPr>
      </p:pic>
      <p:sp>
        <p:nvSpPr>
          <p:cNvPr id="6" name="TextBox 5">
            <a:extLst>
              <a:ext uri="{FF2B5EF4-FFF2-40B4-BE49-F238E27FC236}">
                <a16:creationId xmlns:a16="http://schemas.microsoft.com/office/drawing/2014/main" id="{DE4CE6B9-C2B3-4A16-944B-EC021B8C3B50}"/>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a:solidFill>
                  <a:srgbClr val="5C2D9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tanding in front of a television&#10;&#10;Description automatically generated">
            <a:extLst>
              <a:ext uri="{FF2B5EF4-FFF2-40B4-BE49-F238E27FC236}">
                <a16:creationId xmlns:a16="http://schemas.microsoft.com/office/drawing/2014/main" id="{C0699BC4-7724-4A5C-8057-6556211FF5A0}"/>
              </a:ext>
            </a:extLst>
          </p:cNvPr>
          <p:cNvPicPr>
            <a:picLocks noChangeAspect="1"/>
          </p:cNvPicPr>
          <p:nvPr userDrawn="1"/>
        </p:nvPicPr>
        <p:blipFill rotWithShape="1">
          <a:blip r:embed="rId3"/>
          <a:srcRect l="15113" r="18110"/>
          <a:stretch/>
        </p:blipFill>
        <p:spPr>
          <a:xfrm>
            <a:off x="5326063" y="1"/>
            <a:ext cx="6865938" cy="6858000"/>
          </a:xfrm>
          <a:prstGeom prst="rect">
            <a:avLst/>
          </a:prstGeom>
        </p:spPr>
      </p:pic>
      <p:sp>
        <p:nvSpPr>
          <p:cNvPr id="8" name="TextBox 7">
            <a:extLst>
              <a:ext uri="{FF2B5EF4-FFF2-40B4-BE49-F238E27FC236}">
                <a16:creationId xmlns:a16="http://schemas.microsoft.com/office/drawing/2014/main" id="{4BF47BDA-221E-4A96-90BD-A26E648D77A9}"/>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a:solidFill>
                  <a:srgbClr val="5C2D9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38533724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4769A96C-1F8C-4A28-9626-3016CF5A344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243143" y="5976430"/>
            <a:ext cx="1366245" cy="292608"/>
          </a:xfrm>
          <a:prstGeom prst="rect">
            <a:avLst/>
          </a:prstGeom>
        </p:spPr>
      </p:pic>
      <p:sp>
        <p:nvSpPr>
          <p:cNvPr id="7" name="TextBox 6">
            <a:extLst>
              <a:ext uri="{FF2B5EF4-FFF2-40B4-BE49-F238E27FC236}">
                <a16:creationId xmlns:a16="http://schemas.microsoft.com/office/drawing/2014/main" id="{99DDD5B5-A158-48FE-B5BA-EF92CA9A1AFA}"/>
              </a:ext>
            </a:extLst>
          </p:cNvPr>
          <p:cNvSpPr txBox="1"/>
          <p:nvPr userDrawn="1"/>
        </p:nvSpPr>
        <p:spPr>
          <a:xfrm>
            <a:off x="584200" y="6106490"/>
            <a:ext cx="2125146" cy="215444"/>
          </a:xfrm>
          <a:prstGeom prst="rect">
            <a:avLst/>
          </a:prstGeom>
          <a:noFill/>
        </p:spPr>
        <p:txBody>
          <a:bodyPr wrap="square" lIns="0" tIns="0" rIns="0" bIns="0" rtlCol="0">
            <a:spAutoFit/>
          </a:bodyPr>
          <a:lstStyle/>
          <a:p>
            <a:pPr algn="l"/>
            <a:r>
              <a:rPr lang="en-US" sz="1400">
                <a:solidFill>
                  <a:schemeClr val="tx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rgbClr val="E6E6E6"/>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242948" y="5976430"/>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Box 6">
            <a:extLst>
              <a:ext uri="{FF2B5EF4-FFF2-40B4-BE49-F238E27FC236}">
                <a16:creationId xmlns:a16="http://schemas.microsoft.com/office/drawing/2014/main" id="{8AEB22FF-2810-4C45-BB64-2E5ECA6711F2}"/>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a:solidFill>
                  <a:srgbClr val="5C2D9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242948" y="5976430"/>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Box 6">
            <a:extLst>
              <a:ext uri="{FF2B5EF4-FFF2-40B4-BE49-F238E27FC236}">
                <a16:creationId xmlns:a16="http://schemas.microsoft.com/office/drawing/2014/main" id="{716CA0B8-C6AA-4272-B29A-2432D489FACA}"/>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a:solidFill>
                  <a:srgbClr val="5C2D9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42614024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4">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51D11B78-31B1-4F76-BB10-2E94696627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a:extLst>
              <a:ext uri="{FF2B5EF4-FFF2-40B4-BE49-F238E27FC236}">
                <a16:creationId xmlns:a16="http://schemas.microsoft.com/office/drawing/2014/main" id="{A753D0E1-2E88-4825-A2D4-E566FC9C1857}"/>
              </a:ext>
            </a:extLst>
          </p:cNvPr>
          <p:cNvPicPr>
            <a:picLocks noChangeAspect="1"/>
          </p:cNvPicPr>
          <p:nvPr userDrawn="1"/>
        </p:nvPicPr>
        <p:blipFill>
          <a:blip r:embed="rId3">
            <a:alphaModFix amt="70000"/>
          </a:blip>
          <a:stretch>
            <a:fillRect/>
          </a:stretch>
        </p:blipFill>
        <p:spPr>
          <a:xfrm>
            <a:off x="4013200" y="1238904"/>
            <a:ext cx="8432729" cy="5754767"/>
          </a:xfrm>
          <a:prstGeom prst="rect">
            <a:avLst/>
          </a:prstGeom>
        </p:spPr>
      </p:pic>
      <p:sp>
        <p:nvSpPr>
          <p:cNvPr id="10" name="TextBox 9">
            <a:extLst>
              <a:ext uri="{FF2B5EF4-FFF2-40B4-BE49-F238E27FC236}">
                <a16:creationId xmlns:a16="http://schemas.microsoft.com/office/drawing/2014/main" id="{A51FF314-DDCD-45D7-B7F0-2F1A86123014}"/>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a:solidFill>
                  <a:srgbClr val="5C2D91"/>
                </a:solidFill>
                <a:latin typeface="+mn-lt"/>
                <a:cs typeface="Segoe UI Semilight" panose="020B0402040204020203" pitchFamily="34" charset="0"/>
              </a:rPr>
              <a:t>Visual Studio 2019 launch</a:t>
            </a:r>
          </a:p>
        </p:txBody>
      </p:sp>
      <p:pic>
        <p:nvPicPr>
          <p:cNvPr id="11" name="Picture 10">
            <a:extLst>
              <a:ext uri="{FF2B5EF4-FFF2-40B4-BE49-F238E27FC236}">
                <a16:creationId xmlns:a16="http://schemas.microsoft.com/office/drawing/2014/main" id="{3D6B6FB0-051D-46F2-A647-CF503FB7244F}"/>
              </a:ext>
            </a:extLst>
          </p:cNvPr>
          <p:cNvPicPr>
            <a:picLocks noChangeAspect="1"/>
          </p:cNvPicPr>
          <p:nvPr userDrawn="1"/>
        </p:nvPicPr>
        <p:blipFill rotWithShape="1">
          <a:blip r:embed="rId3">
            <a:alphaModFix amt="70000"/>
          </a:blip>
          <a:srcRect l="12575" t="73146" r="27409"/>
          <a:stretch/>
        </p:blipFill>
        <p:spPr>
          <a:xfrm>
            <a:off x="7131051" y="-63500"/>
            <a:ext cx="5060950" cy="1545371"/>
          </a:xfrm>
          <a:prstGeom prst="rect">
            <a:avLst/>
          </a:prstGeom>
        </p:spPr>
      </p:pic>
    </p:spTree>
    <p:extLst>
      <p:ext uri="{BB962C8B-B14F-4D97-AF65-F5344CB8AC3E}">
        <p14:creationId xmlns:p14="http://schemas.microsoft.com/office/powerpoint/2010/main" val="1735424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28665027"/>
      </p:ext>
    </p:extLst>
  </p:cSld>
  <p:clrMapOvr>
    <a:masterClrMapping/>
  </p:clrMapOvr>
  <p:transition>
    <p:fade/>
  </p:transition>
  <p:extLst mod="1">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89229390"/>
      </p:ext>
    </p:extLst>
  </p:cSld>
  <p:clrMapOvr>
    <a:masterClrMapping/>
  </p:clrMapOvr>
  <p:transition>
    <p:fade/>
  </p:transition>
  <p:extLst mod="1">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2951245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descr="A picture containing object&#10;&#10;Description automatically generated">
            <a:extLst>
              <a:ext uri="{FF2B5EF4-FFF2-40B4-BE49-F238E27FC236}">
                <a16:creationId xmlns:a16="http://schemas.microsoft.com/office/drawing/2014/main" id="{54920234-9C55-43BF-8FBB-243C61CF9BFD}"/>
              </a:ext>
            </a:extLst>
          </p:cNvPr>
          <p:cNvPicPr>
            <a:picLocks noChangeAspect="1"/>
          </p:cNvPicPr>
          <p:nvPr userDrawn="1"/>
        </p:nvPicPr>
        <p:blipFill>
          <a:blip r:embed="rId2"/>
          <a:stretch>
            <a:fillRect/>
          </a:stretch>
        </p:blipFill>
        <p:spPr>
          <a:xfrm>
            <a:off x="6629505" y="1694296"/>
            <a:ext cx="4979883" cy="5181599"/>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C1B8E4B8-DDAB-4200-9EE3-2BD9BE2DFA5A}"/>
              </a:ext>
            </a:extLst>
          </p:cNvPr>
          <p:cNvPicPr>
            <a:picLocks noChangeAspect="1"/>
          </p:cNvPicPr>
          <p:nvPr userDrawn="1"/>
        </p:nvPicPr>
        <p:blipFill>
          <a:blip r:embed="rId2"/>
          <a:stretch>
            <a:fillRect/>
          </a:stretch>
        </p:blipFill>
        <p:spPr>
          <a:xfrm>
            <a:off x="4212526" y="1043610"/>
            <a:ext cx="8432729" cy="581439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C154B7AB-398B-4A7F-855A-8DC52778F1F2}"/>
              </a:ext>
            </a:extLst>
          </p:cNvPr>
          <p:cNvPicPr>
            <a:picLocks noChangeAspect="1"/>
          </p:cNvPicPr>
          <p:nvPr userDrawn="1"/>
        </p:nvPicPr>
        <p:blipFill>
          <a:blip r:embed="rId2"/>
          <a:stretch>
            <a:fillRect/>
          </a:stretch>
        </p:blipFill>
        <p:spPr>
          <a:xfrm>
            <a:off x="4212526" y="1043610"/>
            <a:ext cx="8432729" cy="5814390"/>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a:t>Speaker name</a:t>
            </a:r>
          </a:p>
        </p:txBody>
      </p:sp>
      <p:pic>
        <p:nvPicPr>
          <p:cNvPr id="9" name="Picture 8" descr="A picture containing object&#10;&#10;Description automatically generated">
            <a:extLst>
              <a:ext uri="{FF2B5EF4-FFF2-40B4-BE49-F238E27FC236}">
                <a16:creationId xmlns:a16="http://schemas.microsoft.com/office/drawing/2014/main" id="{A460CCCF-4A8F-4C25-A420-E690A10C87E1}"/>
              </a:ext>
            </a:extLst>
          </p:cNvPr>
          <p:cNvPicPr>
            <a:picLocks noChangeAspect="1"/>
          </p:cNvPicPr>
          <p:nvPr userDrawn="1"/>
        </p:nvPicPr>
        <p:blipFill>
          <a:blip r:embed="rId2"/>
          <a:stretch>
            <a:fillRect/>
          </a:stretch>
        </p:blipFill>
        <p:spPr>
          <a:xfrm>
            <a:off x="6629505" y="1694296"/>
            <a:ext cx="4979883" cy="5181599"/>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Walkin 4">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51D11B78-31B1-4F76-BB10-2E94696627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a:extLst>
              <a:ext uri="{FF2B5EF4-FFF2-40B4-BE49-F238E27FC236}">
                <a16:creationId xmlns:a16="http://schemas.microsoft.com/office/drawing/2014/main" id="{A753D0E1-2E88-4825-A2D4-E566FC9C1857}"/>
              </a:ext>
            </a:extLst>
          </p:cNvPr>
          <p:cNvPicPr>
            <a:picLocks noChangeAspect="1"/>
          </p:cNvPicPr>
          <p:nvPr userDrawn="1"/>
        </p:nvPicPr>
        <p:blipFill>
          <a:blip r:embed="rId3">
            <a:alphaModFix/>
          </a:blip>
          <a:stretch>
            <a:fillRect/>
          </a:stretch>
        </p:blipFill>
        <p:spPr>
          <a:xfrm>
            <a:off x="4013200" y="1238904"/>
            <a:ext cx="8432729" cy="5754767"/>
          </a:xfrm>
          <a:prstGeom prst="rect">
            <a:avLst/>
          </a:prstGeom>
        </p:spPr>
      </p:pic>
      <p:sp>
        <p:nvSpPr>
          <p:cNvPr id="10" name="TextBox 9">
            <a:extLst>
              <a:ext uri="{FF2B5EF4-FFF2-40B4-BE49-F238E27FC236}">
                <a16:creationId xmlns:a16="http://schemas.microsoft.com/office/drawing/2014/main" id="{A51FF314-DDCD-45D7-B7F0-2F1A86123014}"/>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a:solidFill>
                  <a:srgbClr val="5C2D91"/>
                </a:solidFill>
                <a:latin typeface="+mn-lt"/>
                <a:cs typeface="Segoe UI Semilight" panose="020B0402040204020203" pitchFamily="34" charset="0"/>
              </a:rPr>
              <a:t>Visual Studio 2019 launch</a:t>
            </a:r>
          </a:p>
        </p:txBody>
      </p:sp>
      <p:pic>
        <p:nvPicPr>
          <p:cNvPr id="11" name="Picture 10">
            <a:extLst>
              <a:ext uri="{FF2B5EF4-FFF2-40B4-BE49-F238E27FC236}">
                <a16:creationId xmlns:a16="http://schemas.microsoft.com/office/drawing/2014/main" id="{3D6B6FB0-051D-46F2-A647-CF503FB7244F}"/>
              </a:ext>
            </a:extLst>
          </p:cNvPr>
          <p:cNvPicPr>
            <a:picLocks noChangeAspect="1"/>
          </p:cNvPicPr>
          <p:nvPr userDrawn="1"/>
        </p:nvPicPr>
        <p:blipFill rotWithShape="1">
          <a:blip r:embed="rId3">
            <a:alphaModFix/>
          </a:blip>
          <a:srcRect l="12575" t="73146" r="27409"/>
          <a:stretch/>
        </p:blipFill>
        <p:spPr>
          <a:xfrm>
            <a:off x="7131051" y="-63500"/>
            <a:ext cx="5060950" cy="1545371"/>
          </a:xfrm>
          <a:prstGeom prst="rect">
            <a:avLst/>
          </a:prstGeom>
        </p:spPr>
      </p:pic>
    </p:spTree>
    <p:extLst>
      <p:ext uri="{BB962C8B-B14F-4D97-AF65-F5344CB8AC3E}">
        <p14:creationId xmlns:p14="http://schemas.microsoft.com/office/powerpoint/2010/main" val="3104019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99257504-D4F0-45F1-97EC-EFD0456CFE3D}"/>
              </a:ext>
            </a:extLst>
          </p:cNvPr>
          <p:cNvPicPr>
            <a:picLocks noChangeAspect="1"/>
          </p:cNvPicPr>
          <p:nvPr userDrawn="1"/>
        </p:nvPicPr>
        <p:blipFill>
          <a:blip r:embed="rId2"/>
          <a:stretch>
            <a:fillRect/>
          </a:stretch>
        </p:blipFill>
        <p:spPr>
          <a:xfrm>
            <a:off x="4212526" y="1043610"/>
            <a:ext cx="8432729" cy="581439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383B5D3D-A747-4BB9-A48C-15080DF0F817}"/>
              </a:ext>
            </a:extLst>
          </p:cNvPr>
          <p:cNvPicPr>
            <a:picLocks noChangeAspect="1"/>
          </p:cNvPicPr>
          <p:nvPr userDrawn="1"/>
        </p:nvPicPr>
        <p:blipFill>
          <a:blip r:embed="rId2"/>
          <a:stretch>
            <a:fillRect/>
          </a:stretch>
        </p:blipFill>
        <p:spPr>
          <a:xfrm>
            <a:off x="4212526" y="1043610"/>
            <a:ext cx="8432729" cy="5814390"/>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FFFFFF"/>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980851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09831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693988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 name="MS logo white - EMF" descr="Microsoft logo white text version">
            <a:extLst>
              <a:ext uri="{FF2B5EF4-FFF2-40B4-BE49-F238E27FC236}">
                <a16:creationId xmlns:a16="http://schemas.microsoft.com/office/drawing/2014/main" id="{7033D55B-F61A-48E5-891C-F971584B96C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Picture 5">
            <a:extLst>
              <a:ext uri="{FF2B5EF4-FFF2-40B4-BE49-F238E27FC236}">
                <a16:creationId xmlns:a16="http://schemas.microsoft.com/office/drawing/2014/main" id="{1A72FC08-101E-FD45-98D4-BA5238BA2D04}"/>
              </a:ext>
            </a:extLst>
          </p:cNvPr>
          <p:cNvPicPr>
            <a:picLocks noChangeAspect="1"/>
          </p:cNvPicPr>
          <p:nvPr userDrawn="1"/>
        </p:nvPicPr>
        <p:blipFill>
          <a:blip r:embed="rId3"/>
          <a:stretch>
            <a:fillRect/>
          </a:stretch>
        </p:blipFill>
        <p:spPr>
          <a:xfrm>
            <a:off x="2693233" y="0"/>
            <a:ext cx="9946298" cy="6858000"/>
          </a:xfrm>
          <a:prstGeom prst="rect">
            <a:avLst/>
          </a:prstGeom>
        </p:spPr>
      </p:pic>
      <p:sp>
        <p:nvSpPr>
          <p:cNvPr id="4" name="TextBox 3">
            <a:extLst>
              <a:ext uri="{FF2B5EF4-FFF2-40B4-BE49-F238E27FC236}">
                <a16:creationId xmlns:a16="http://schemas.microsoft.com/office/drawing/2014/main" id="{72B7EB77-ADDA-40AC-A631-33EAADA9DEB7}"/>
              </a:ext>
            </a:extLst>
          </p:cNvPr>
          <p:cNvSpPr txBox="1"/>
          <p:nvPr userDrawn="1"/>
        </p:nvSpPr>
        <p:spPr>
          <a:xfrm>
            <a:off x="584200" y="6106490"/>
            <a:ext cx="2125146" cy="215444"/>
          </a:xfrm>
          <a:prstGeom prst="rect">
            <a:avLst/>
          </a:prstGeom>
          <a:noFill/>
        </p:spPr>
        <p:txBody>
          <a:bodyPr wrap="square" lIns="0" tIns="0" rIns="0" bIns="0" rtlCol="0">
            <a:spAutoFit/>
          </a:bodyPr>
          <a:lstStyle/>
          <a:p>
            <a:pPr algn="l"/>
            <a:r>
              <a:rPr lang="en-US" sz="1400">
                <a:solidFill>
                  <a:schemeClr val="tx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423297669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0361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128524310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55" indent="0">
              <a:buNone/>
              <a:tabLst/>
              <a:defRPr sz="1961"/>
            </a:lvl3pPr>
            <a:lvl4pPr marL="451200" indent="0">
              <a:buNone/>
              <a:defRPr/>
            </a:lvl4pPr>
            <a:lvl5pPr marL="6721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55" indent="0">
              <a:buNone/>
              <a:tabLst/>
              <a:defRPr sz="1961"/>
            </a:lvl3pPr>
            <a:lvl4pPr marL="451200" indent="0">
              <a:buNone/>
              <a:defRPr/>
            </a:lvl4pPr>
            <a:lvl5pPr marL="6721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443735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Walkin 3">
    <p:bg>
      <p:bgPr>
        <a:solidFill>
          <a:srgbClr val="0D0D0D"/>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FA1FB81A-230B-4B5F-94D8-5F0D77A4703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3" name="TextBox 2">
            <a:extLst>
              <a:ext uri="{FF2B5EF4-FFF2-40B4-BE49-F238E27FC236}">
                <a16:creationId xmlns:a16="http://schemas.microsoft.com/office/drawing/2014/main" id="{838A163C-6938-402F-928F-D9DB9DE804AF}"/>
              </a:ext>
            </a:extLst>
          </p:cNvPr>
          <p:cNvSpPr txBox="1"/>
          <p:nvPr userDrawn="1"/>
        </p:nvSpPr>
        <p:spPr>
          <a:xfrm>
            <a:off x="584200" y="6106490"/>
            <a:ext cx="2125146" cy="215444"/>
          </a:xfrm>
          <a:prstGeom prst="rect">
            <a:avLst/>
          </a:prstGeom>
          <a:noFill/>
        </p:spPr>
        <p:txBody>
          <a:bodyPr wrap="square" lIns="0" tIns="0" rIns="0" bIns="0" rtlCol="0">
            <a:spAutoFit/>
          </a:bodyPr>
          <a:lstStyle/>
          <a:p>
            <a:pPr algn="l"/>
            <a:r>
              <a:rPr lang="en-US" sz="1400">
                <a:solidFill>
                  <a:schemeClr val="tx1"/>
                </a:solidFill>
                <a:latin typeface="+mn-lt"/>
                <a:cs typeface="Segoe UI Semilight" panose="020B0402040204020203" pitchFamily="34" charset="0"/>
              </a:rPr>
              <a:t>Visual Studio 2019 launch</a:t>
            </a:r>
          </a:p>
        </p:txBody>
      </p:sp>
      <p:pic>
        <p:nvPicPr>
          <p:cNvPr id="7" name="Picture 6">
            <a:extLst>
              <a:ext uri="{FF2B5EF4-FFF2-40B4-BE49-F238E27FC236}">
                <a16:creationId xmlns:a16="http://schemas.microsoft.com/office/drawing/2014/main" id="{C057B752-6712-424F-9CFE-039F113F7065}"/>
              </a:ext>
            </a:extLst>
          </p:cNvPr>
          <p:cNvPicPr>
            <a:picLocks noChangeAspect="1"/>
          </p:cNvPicPr>
          <p:nvPr userDrawn="1"/>
        </p:nvPicPr>
        <p:blipFill rotWithShape="1">
          <a:blip r:embed="rId3"/>
          <a:srcRect l="12500" t="73146" r="27485"/>
          <a:stretch/>
        </p:blipFill>
        <p:spPr>
          <a:xfrm>
            <a:off x="7131050" y="-63500"/>
            <a:ext cx="5060950" cy="1545371"/>
          </a:xfrm>
          <a:prstGeom prst="rect">
            <a:avLst/>
          </a:prstGeom>
        </p:spPr>
      </p:pic>
      <p:pic>
        <p:nvPicPr>
          <p:cNvPr id="8" name="Picture 7">
            <a:extLst>
              <a:ext uri="{FF2B5EF4-FFF2-40B4-BE49-F238E27FC236}">
                <a16:creationId xmlns:a16="http://schemas.microsoft.com/office/drawing/2014/main" id="{6353F554-8FB8-44E8-B567-F6A15DF461EB}"/>
              </a:ext>
            </a:extLst>
          </p:cNvPr>
          <p:cNvPicPr>
            <a:picLocks noChangeAspect="1"/>
          </p:cNvPicPr>
          <p:nvPr userDrawn="1"/>
        </p:nvPicPr>
        <p:blipFill>
          <a:blip r:embed="rId3"/>
          <a:stretch>
            <a:fillRect/>
          </a:stretch>
        </p:blipFill>
        <p:spPr>
          <a:xfrm>
            <a:off x="4013201" y="1238904"/>
            <a:ext cx="8432727" cy="5754767"/>
          </a:xfrm>
          <a:prstGeom prst="rect">
            <a:avLst/>
          </a:prstGeom>
        </p:spPr>
      </p:pic>
    </p:spTree>
    <p:extLst>
      <p:ext uri="{BB962C8B-B14F-4D97-AF65-F5344CB8AC3E}">
        <p14:creationId xmlns:p14="http://schemas.microsoft.com/office/powerpoint/2010/main" val="22117035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3">
    <p:bg>
      <p:bgPr>
        <a:solidFill>
          <a:srgbClr val="0D0D0D"/>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FA1FB81A-230B-4B5F-94D8-5F0D77A4703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089F6D72-A1FE-46E7-93FD-58185AF55F25}"/>
              </a:ext>
            </a:extLst>
          </p:cNvPr>
          <p:cNvPicPr>
            <a:picLocks noChangeAspect="1"/>
          </p:cNvPicPr>
          <p:nvPr userDrawn="1"/>
        </p:nvPicPr>
        <p:blipFill>
          <a:blip r:embed="rId3"/>
          <a:stretch>
            <a:fillRect/>
          </a:stretch>
        </p:blipFill>
        <p:spPr>
          <a:xfrm>
            <a:off x="4180635" y="1043610"/>
            <a:ext cx="8496512" cy="5814390"/>
          </a:xfrm>
          <a:prstGeom prst="rect">
            <a:avLst/>
          </a:prstGeom>
        </p:spPr>
      </p:pic>
      <p:sp>
        <p:nvSpPr>
          <p:cNvPr id="7" name="TextBox 6">
            <a:extLst>
              <a:ext uri="{FF2B5EF4-FFF2-40B4-BE49-F238E27FC236}">
                <a16:creationId xmlns:a16="http://schemas.microsoft.com/office/drawing/2014/main" id="{E694C529-745E-4B24-9F03-CF2DC7B48E9D}"/>
              </a:ext>
            </a:extLst>
          </p:cNvPr>
          <p:cNvSpPr txBox="1"/>
          <p:nvPr userDrawn="1"/>
        </p:nvSpPr>
        <p:spPr>
          <a:xfrm>
            <a:off x="584200" y="6106490"/>
            <a:ext cx="2125146" cy="215444"/>
          </a:xfrm>
          <a:prstGeom prst="rect">
            <a:avLst/>
          </a:prstGeom>
          <a:noFill/>
        </p:spPr>
        <p:txBody>
          <a:bodyPr wrap="square" lIns="0" tIns="0" rIns="0" bIns="0" rtlCol="0">
            <a:spAutoFit/>
          </a:bodyPr>
          <a:lstStyle/>
          <a:p>
            <a:pPr algn="l"/>
            <a:r>
              <a:rPr lang="en-US" sz="1400">
                <a:solidFill>
                  <a:schemeClr val="tx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14016477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descr="A picture containing person, indoor&#10;&#10;Description automatically generated">
            <a:extLst>
              <a:ext uri="{FF2B5EF4-FFF2-40B4-BE49-F238E27FC236}">
                <a16:creationId xmlns:a16="http://schemas.microsoft.com/office/drawing/2014/main" id="{9FBFC78E-B822-4815-BCC6-5ED8DB4F05B7}"/>
              </a:ext>
            </a:extLst>
          </p:cNvPr>
          <p:cNvPicPr>
            <a:picLocks noChangeAspect="1"/>
          </p:cNvPicPr>
          <p:nvPr userDrawn="1"/>
        </p:nvPicPr>
        <p:blipFill rotWithShape="1">
          <a:blip r:embed="rId3"/>
          <a:srcRect l="17265" r="15957"/>
          <a:stretch/>
        </p:blipFill>
        <p:spPr>
          <a:xfrm>
            <a:off x="5326063" y="0"/>
            <a:ext cx="6865937" cy="6858000"/>
          </a:xfrm>
          <a:prstGeom prst="rect">
            <a:avLst/>
          </a:prstGeom>
        </p:spPr>
      </p:pic>
      <p:sp>
        <p:nvSpPr>
          <p:cNvPr id="6" name="TextBox 5">
            <a:extLst>
              <a:ext uri="{FF2B5EF4-FFF2-40B4-BE49-F238E27FC236}">
                <a16:creationId xmlns:a16="http://schemas.microsoft.com/office/drawing/2014/main" id="{4AC582E6-7B3B-4A9A-8B8E-69F14676ECA2}"/>
              </a:ext>
            </a:extLst>
          </p:cNvPr>
          <p:cNvSpPr txBox="1"/>
          <p:nvPr userDrawn="1"/>
        </p:nvSpPr>
        <p:spPr>
          <a:xfrm>
            <a:off x="584200" y="6106490"/>
            <a:ext cx="2125146" cy="215444"/>
          </a:xfrm>
          <a:prstGeom prst="rect">
            <a:avLst/>
          </a:prstGeom>
          <a:noFill/>
        </p:spPr>
        <p:txBody>
          <a:bodyPr wrap="square" lIns="0" tIns="0" rIns="0" bIns="0" rtlCol="0">
            <a:spAutoFit/>
          </a:bodyPr>
          <a:lstStyle/>
          <a:p>
            <a:pPr algn="l"/>
            <a:r>
              <a:rPr lang="en-US" sz="1400">
                <a:solidFill>
                  <a:schemeClr val="tx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356735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Title square photo">
    <p:bg>
      <p:bgPr>
        <a:solidFill>
          <a:srgbClr val="0D0D0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Picture 5" descr="A person standing in front of a television&#10;&#10;Description automatically generated">
            <a:extLst>
              <a:ext uri="{FF2B5EF4-FFF2-40B4-BE49-F238E27FC236}">
                <a16:creationId xmlns:a16="http://schemas.microsoft.com/office/drawing/2014/main" id="{B0888E68-482F-4D77-A665-3E01FCCE862A}"/>
              </a:ext>
            </a:extLst>
          </p:cNvPr>
          <p:cNvPicPr>
            <a:picLocks noChangeAspect="1"/>
          </p:cNvPicPr>
          <p:nvPr userDrawn="1"/>
        </p:nvPicPr>
        <p:blipFill rotWithShape="1">
          <a:blip r:embed="rId3"/>
          <a:srcRect l="15113" r="18110"/>
          <a:stretch/>
        </p:blipFill>
        <p:spPr>
          <a:xfrm>
            <a:off x="5326063" y="1"/>
            <a:ext cx="6865938" cy="6858000"/>
          </a:xfrm>
          <a:prstGeom prst="rect">
            <a:avLst/>
          </a:prstGeom>
        </p:spPr>
      </p:pic>
      <p:sp>
        <p:nvSpPr>
          <p:cNvPr id="8" name="TextBox 7">
            <a:extLst>
              <a:ext uri="{FF2B5EF4-FFF2-40B4-BE49-F238E27FC236}">
                <a16:creationId xmlns:a16="http://schemas.microsoft.com/office/drawing/2014/main" id="{7E75DD16-3F07-497C-BBBD-EA460C320CE1}"/>
              </a:ext>
            </a:extLst>
          </p:cNvPr>
          <p:cNvSpPr txBox="1"/>
          <p:nvPr userDrawn="1"/>
        </p:nvSpPr>
        <p:spPr>
          <a:xfrm>
            <a:off x="584200" y="6106490"/>
            <a:ext cx="2125146" cy="215444"/>
          </a:xfrm>
          <a:prstGeom prst="rect">
            <a:avLst/>
          </a:prstGeom>
          <a:noFill/>
        </p:spPr>
        <p:txBody>
          <a:bodyPr wrap="square" lIns="0" tIns="0" rIns="0" bIns="0" rtlCol="0">
            <a:spAutoFit/>
          </a:bodyPr>
          <a:lstStyle/>
          <a:p>
            <a:pPr algn="l"/>
            <a:r>
              <a:rPr lang="en-US" sz="1400">
                <a:solidFill>
                  <a:schemeClr val="tx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3186634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A picture containing person, indoor&#10;&#10;Description automatically generated">
            <a:extLst>
              <a:ext uri="{FF2B5EF4-FFF2-40B4-BE49-F238E27FC236}">
                <a16:creationId xmlns:a16="http://schemas.microsoft.com/office/drawing/2014/main" id="{F2BF6DEB-38CB-4EA5-BE69-0D56C17CDC12}"/>
              </a:ext>
            </a:extLst>
          </p:cNvPr>
          <p:cNvPicPr>
            <a:picLocks noChangeAspect="1"/>
          </p:cNvPicPr>
          <p:nvPr userDrawn="1"/>
        </p:nvPicPr>
        <p:blipFill rotWithShape="1">
          <a:blip r:embed="rId3"/>
          <a:srcRect l="17265" r="15957"/>
          <a:stretch/>
        </p:blipFill>
        <p:spPr>
          <a:xfrm>
            <a:off x="5326063" y="0"/>
            <a:ext cx="6865937" cy="6858000"/>
          </a:xfrm>
          <a:prstGeom prst="rect">
            <a:avLst/>
          </a:prstGeom>
        </p:spPr>
      </p:pic>
      <p:sp>
        <p:nvSpPr>
          <p:cNvPr id="6" name="TextBox 5">
            <a:extLst>
              <a:ext uri="{FF2B5EF4-FFF2-40B4-BE49-F238E27FC236}">
                <a16:creationId xmlns:a16="http://schemas.microsoft.com/office/drawing/2014/main" id="{CD39B642-A01F-4E74-A152-9627779FF545}"/>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a:solidFill>
                  <a:srgbClr val="5C2D9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6879029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person standing in front of a television&#10;&#10;Description automatically generated">
            <a:extLst>
              <a:ext uri="{FF2B5EF4-FFF2-40B4-BE49-F238E27FC236}">
                <a16:creationId xmlns:a16="http://schemas.microsoft.com/office/drawing/2014/main" id="{DFE27BE0-7945-403A-8126-82BC9F4341F3}"/>
              </a:ext>
            </a:extLst>
          </p:cNvPr>
          <p:cNvPicPr>
            <a:picLocks noChangeAspect="1"/>
          </p:cNvPicPr>
          <p:nvPr userDrawn="1"/>
        </p:nvPicPr>
        <p:blipFill rotWithShape="1">
          <a:blip r:embed="rId3"/>
          <a:srcRect l="15113" r="18110"/>
          <a:stretch/>
        </p:blipFill>
        <p:spPr>
          <a:xfrm>
            <a:off x="5326063" y="1"/>
            <a:ext cx="6865938" cy="6858000"/>
          </a:xfrm>
          <a:prstGeom prst="rect">
            <a:avLst/>
          </a:prstGeom>
        </p:spPr>
      </p:pic>
      <p:sp>
        <p:nvSpPr>
          <p:cNvPr id="6" name="TextBox 5">
            <a:extLst>
              <a:ext uri="{FF2B5EF4-FFF2-40B4-BE49-F238E27FC236}">
                <a16:creationId xmlns:a16="http://schemas.microsoft.com/office/drawing/2014/main" id="{983EE3F4-CDD5-4D6F-A288-277C900B3C0F}"/>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a:solidFill>
                  <a:srgbClr val="5C2D9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3764052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66AA254B-377B-433F-8002-0E2FE6473AC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TextBox 5">
            <a:extLst>
              <a:ext uri="{FF2B5EF4-FFF2-40B4-BE49-F238E27FC236}">
                <a16:creationId xmlns:a16="http://schemas.microsoft.com/office/drawing/2014/main" id="{BFAAC1CF-1557-4BC0-9B01-188F44C765B6}"/>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a:solidFill>
                  <a:srgbClr val="5C2D9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241173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2">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9909A9F9-3DB4-46DC-8390-B565E2830B33}"/>
              </a:ext>
            </a:extLst>
          </p:cNvPr>
          <p:cNvSpPr/>
          <p:nvPr userDrawn="1"/>
        </p:nvSpPr>
        <p:spPr bwMode="auto">
          <a:xfrm>
            <a:off x="10124440" y="5735320"/>
            <a:ext cx="1539240" cy="599439"/>
          </a:xfrm>
          <a:custGeom>
            <a:avLst/>
            <a:gdLst>
              <a:gd name="connsiteX0" fmla="*/ 1280160 w 1539240"/>
              <a:gd name="connsiteY0" fmla="*/ 228600 h 604520"/>
              <a:gd name="connsiteX1" fmla="*/ 1280160 w 1539240"/>
              <a:gd name="connsiteY1" fmla="*/ 228600 h 604520"/>
              <a:gd name="connsiteX2" fmla="*/ 1422400 w 1539240"/>
              <a:gd name="connsiteY2" fmla="*/ 238760 h 604520"/>
              <a:gd name="connsiteX3" fmla="*/ 1452880 w 1539240"/>
              <a:gd name="connsiteY3" fmla="*/ 248920 h 604520"/>
              <a:gd name="connsiteX4" fmla="*/ 1483360 w 1539240"/>
              <a:gd name="connsiteY4" fmla="*/ 269240 h 604520"/>
              <a:gd name="connsiteX5" fmla="*/ 1493520 w 1539240"/>
              <a:gd name="connsiteY5" fmla="*/ 284480 h 604520"/>
              <a:gd name="connsiteX6" fmla="*/ 1508760 w 1539240"/>
              <a:gd name="connsiteY6" fmla="*/ 294640 h 604520"/>
              <a:gd name="connsiteX7" fmla="*/ 1529080 w 1539240"/>
              <a:gd name="connsiteY7" fmla="*/ 325120 h 604520"/>
              <a:gd name="connsiteX8" fmla="*/ 1539240 w 1539240"/>
              <a:gd name="connsiteY8" fmla="*/ 340360 h 604520"/>
              <a:gd name="connsiteX9" fmla="*/ 1534160 w 1539240"/>
              <a:gd name="connsiteY9" fmla="*/ 426720 h 604520"/>
              <a:gd name="connsiteX10" fmla="*/ 1513840 w 1539240"/>
              <a:gd name="connsiteY10" fmla="*/ 508000 h 604520"/>
              <a:gd name="connsiteX11" fmla="*/ 1508760 w 1539240"/>
              <a:gd name="connsiteY11" fmla="*/ 523240 h 604520"/>
              <a:gd name="connsiteX12" fmla="*/ 1493520 w 1539240"/>
              <a:gd name="connsiteY12" fmla="*/ 538480 h 604520"/>
              <a:gd name="connsiteX13" fmla="*/ 1447800 w 1539240"/>
              <a:gd name="connsiteY13" fmla="*/ 553720 h 604520"/>
              <a:gd name="connsiteX14" fmla="*/ 1432560 w 1539240"/>
              <a:gd name="connsiteY14" fmla="*/ 558800 h 604520"/>
              <a:gd name="connsiteX15" fmla="*/ 1417320 w 1539240"/>
              <a:gd name="connsiteY15" fmla="*/ 563880 h 604520"/>
              <a:gd name="connsiteX16" fmla="*/ 1203960 w 1539240"/>
              <a:gd name="connsiteY16" fmla="*/ 574040 h 604520"/>
              <a:gd name="connsiteX17" fmla="*/ 497840 w 1539240"/>
              <a:gd name="connsiteY17" fmla="*/ 579120 h 604520"/>
              <a:gd name="connsiteX18" fmla="*/ 447040 w 1539240"/>
              <a:gd name="connsiteY18" fmla="*/ 589280 h 604520"/>
              <a:gd name="connsiteX19" fmla="*/ 421640 w 1539240"/>
              <a:gd name="connsiteY19" fmla="*/ 594360 h 604520"/>
              <a:gd name="connsiteX20" fmla="*/ 406400 w 1539240"/>
              <a:gd name="connsiteY20" fmla="*/ 599440 h 604520"/>
              <a:gd name="connsiteX21" fmla="*/ 381000 w 1539240"/>
              <a:gd name="connsiteY21" fmla="*/ 604520 h 604520"/>
              <a:gd name="connsiteX22" fmla="*/ 223520 w 1539240"/>
              <a:gd name="connsiteY22" fmla="*/ 599440 h 604520"/>
              <a:gd name="connsiteX23" fmla="*/ 157480 w 1539240"/>
              <a:gd name="connsiteY23" fmla="*/ 589280 h 604520"/>
              <a:gd name="connsiteX24" fmla="*/ 116840 w 1539240"/>
              <a:gd name="connsiteY24" fmla="*/ 579120 h 604520"/>
              <a:gd name="connsiteX25" fmla="*/ 96520 w 1539240"/>
              <a:gd name="connsiteY25" fmla="*/ 574040 h 604520"/>
              <a:gd name="connsiteX26" fmla="*/ 66040 w 1539240"/>
              <a:gd name="connsiteY26" fmla="*/ 563880 h 604520"/>
              <a:gd name="connsiteX27" fmla="*/ 50800 w 1539240"/>
              <a:gd name="connsiteY27" fmla="*/ 558800 h 604520"/>
              <a:gd name="connsiteX28" fmla="*/ 40640 w 1539240"/>
              <a:gd name="connsiteY28" fmla="*/ 543560 h 604520"/>
              <a:gd name="connsiteX29" fmla="*/ 35560 w 1539240"/>
              <a:gd name="connsiteY29" fmla="*/ 528320 h 604520"/>
              <a:gd name="connsiteX30" fmla="*/ 30480 w 1539240"/>
              <a:gd name="connsiteY30" fmla="*/ 370840 h 604520"/>
              <a:gd name="connsiteX31" fmla="*/ 25400 w 1539240"/>
              <a:gd name="connsiteY31" fmla="*/ 340360 h 604520"/>
              <a:gd name="connsiteX32" fmla="*/ 20320 w 1539240"/>
              <a:gd name="connsiteY32" fmla="*/ 304800 h 604520"/>
              <a:gd name="connsiteX33" fmla="*/ 10160 w 1539240"/>
              <a:gd name="connsiteY33" fmla="*/ 233680 h 604520"/>
              <a:gd name="connsiteX34" fmla="*/ 0 w 1539240"/>
              <a:gd name="connsiteY34" fmla="*/ 182880 h 604520"/>
              <a:gd name="connsiteX35" fmla="*/ 5080 w 1539240"/>
              <a:gd name="connsiteY35" fmla="*/ 121920 h 604520"/>
              <a:gd name="connsiteX36" fmla="*/ 20320 w 1539240"/>
              <a:gd name="connsiteY36" fmla="*/ 111760 h 604520"/>
              <a:gd name="connsiteX37" fmla="*/ 71120 w 1539240"/>
              <a:gd name="connsiteY37" fmla="*/ 91440 h 604520"/>
              <a:gd name="connsiteX38" fmla="*/ 91440 w 1539240"/>
              <a:gd name="connsiteY38" fmla="*/ 86360 h 604520"/>
              <a:gd name="connsiteX39" fmla="*/ 121920 w 1539240"/>
              <a:gd name="connsiteY39" fmla="*/ 81280 h 604520"/>
              <a:gd name="connsiteX40" fmla="*/ 172720 w 1539240"/>
              <a:gd name="connsiteY40" fmla="*/ 60960 h 604520"/>
              <a:gd name="connsiteX41" fmla="*/ 223520 w 1539240"/>
              <a:gd name="connsiteY41" fmla="*/ 40640 h 604520"/>
              <a:gd name="connsiteX42" fmla="*/ 248920 w 1539240"/>
              <a:gd name="connsiteY42" fmla="*/ 30480 h 604520"/>
              <a:gd name="connsiteX43" fmla="*/ 264160 w 1539240"/>
              <a:gd name="connsiteY43" fmla="*/ 20320 h 604520"/>
              <a:gd name="connsiteX44" fmla="*/ 289560 w 1539240"/>
              <a:gd name="connsiteY44" fmla="*/ 15240 h 604520"/>
              <a:gd name="connsiteX45" fmla="*/ 314960 w 1539240"/>
              <a:gd name="connsiteY45" fmla="*/ 5080 h 604520"/>
              <a:gd name="connsiteX46" fmla="*/ 330200 w 1539240"/>
              <a:gd name="connsiteY46" fmla="*/ 0 h 604520"/>
              <a:gd name="connsiteX47" fmla="*/ 431800 w 1539240"/>
              <a:gd name="connsiteY47" fmla="*/ 10160 h 604520"/>
              <a:gd name="connsiteX48" fmla="*/ 447040 w 1539240"/>
              <a:gd name="connsiteY48" fmla="*/ 15240 h 604520"/>
              <a:gd name="connsiteX49" fmla="*/ 467360 w 1539240"/>
              <a:gd name="connsiteY49" fmla="*/ 20320 h 604520"/>
              <a:gd name="connsiteX50" fmla="*/ 518160 w 1539240"/>
              <a:gd name="connsiteY50" fmla="*/ 35560 h 604520"/>
              <a:gd name="connsiteX51" fmla="*/ 533400 w 1539240"/>
              <a:gd name="connsiteY51" fmla="*/ 45720 h 604520"/>
              <a:gd name="connsiteX52" fmla="*/ 548640 w 1539240"/>
              <a:gd name="connsiteY52" fmla="*/ 50800 h 604520"/>
              <a:gd name="connsiteX53" fmla="*/ 574040 w 1539240"/>
              <a:gd name="connsiteY53" fmla="*/ 60960 h 604520"/>
              <a:gd name="connsiteX54" fmla="*/ 614680 w 1539240"/>
              <a:gd name="connsiteY54" fmla="*/ 71120 h 604520"/>
              <a:gd name="connsiteX55" fmla="*/ 665480 w 1539240"/>
              <a:gd name="connsiteY55" fmla="*/ 91440 h 604520"/>
              <a:gd name="connsiteX56" fmla="*/ 690880 w 1539240"/>
              <a:gd name="connsiteY56" fmla="*/ 96520 h 604520"/>
              <a:gd name="connsiteX57" fmla="*/ 716280 w 1539240"/>
              <a:gd name="connsiteY57" fmla="*/ 106680 h 604520"/>
              <a:gd name="connsiteX58" fmla="*/ 736600 w 1539240"/>
              <a:gd name="connsiteY58" fmla="*/ 111760 h 604520"/>
              <a:gd name="connsiteX59" fmla="*/ 756920 w 1539240"/>
              <a:gd name="connsiteY59" fmla="*/ 121920 h 604520"/>
              <a:gd name="connsiteX60" fmla="*/ 782320 w 1539240"/>
              <a:gd name="connsiteY60" fmla="*/ 127000 h 604520"/>
              <a:gd name="connsiteX61" fmla="*/ 802640 w 1539240"/>
              <a:gd name="connsiteY61" fmla="*/ 132080 h 604520"/>
              <a:gd name="connsiteX62" fmla="*/ 858520 w 1539240"/>
              <a:gd name="connsiteY62" fmla="*/ 142240 h 604520"/>
              <a:gd name="connsiteX63" fmla="*/ 944880 w 1539240"/>
              <a:gd name="connsiteY63" fmla="*/ 157480 h 604520"/>
              <a:gd name="connsiteX64" fmla="*/ 990600 w 1539240"/>
              <a:gd name="connsiteY64" fmla="*/ 162560 h 604520"/>
              <a:gd name="connsiteX65" fmla="*/ 1046480 w 1539240"/>
              <a:gd name="connsiteY65" fmla="*/ 172720 h 604520"/>
              <a:gd name="connsiteX66" fmla="*/ 1061720 w 1539240"/>
              <a:gd name="connsiteY66" fmla="*/ 177800 h 604520"/>
              <a:gd name="connsiteX67" fmla="*/ 1112520 w 1539240"/>
              <a:gd name="connsiteY67" fmla="*/ 187960 h 604520"/>
              <a:gd name="connsiteX68" fmla="*/ 1137920 w 1539240"/>
              <a:gd name="connsiteY68" fmla="*/ 193040 h 604520"/>
              <a:gd name="connsiteX69" fmla="*/ 1168400 w 1539240"/>
              <a:gd name="connsiteY69" fmla="*/ 198120 h 604520"/>
              <a:gd name="connsiteX70" fmla="*/ 1188720 w 1539240"/>
              <a:gd name="connsiteY70" fmla="*/ 203200 h 604520"/>
              <a:gd name="connsiteX71" fmla="*/ 1244600 w 1539240"/>
              <a:gd name="connsiteY71" fmla="*/ 208280 h 604520"/>
              <a:gd name="connsiteX72" fmla="*/ 1280160 w 1539240"/>
              <a:gd name="connsiteY72" fmla="*/ 213360 h 604520"/>
              <a:gd name="connsiteX73" fmla="*/ 1310640 w 1539240"/>
              <a:gd name="connsiteY73" fmla="*/ 218440 h 604520"/>
              <a:gd name="connsiteX74" fmla="*/ 1330960 w 1539240"/>
              <a:gd name="connsiteY74" fmla="*/ 218440 h 60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539240" h="604520">
                <a:moveTo>
                  <a:pt x="1280160" y="228600"/>
                </a:moveTo>
                <a:lnTo>
                  <a:pt x="1280160" y="228600"/>
                </a:lnTo>
                <a:cubicBezTo>
                  <a:pt x="1297755" y="229438"/>
                  <a:pt x="1385583" y="230264"/>
                  <a:pt x="1422400" y="238760"/>
                </a:cubicBezTo>
                <a:cubicBezTo>
                  <a:pt x="1432835" y="241168"/>
                  <a:pt x="1443969" y="242979"/>
                  <a:pt x="1452880" y="248920"/>
                </a:cubicBezTo>
                <a:lnTo>
                  <a:pt x="1483360" y="269240"/>
                </a:lnTo>
                <a:cubicBezTo>
                  <a:pt x="1486747" y="274320"/>
                  <a:pt x="1489203" y="280163"/>
                  <a:pt x="1493520" y="284480"/>
                </a:cubicBezTo>
                <a:cubicBezTo>
                  <a:pt x="1497837" y="288797"/>
                  <a:pt x="1504740" y="290045"/>
                  <a:pt x="1508760" y="294640"/>
                </a:cubicBezTo>
                <a:cubicBezTo>
                  <a:pt x="1516801" y="303830"/>
                  <a:pt x="1522307" y="314960"/>
                  <a:pt x="1529080" y="325120"/>
                </a:cubicBezTo>
                <a:lnTo>
                  <a:pt x="1539240" y="340360"/>
                </a:lnTo>
                <a:cubicBezTo>
                  <a:pt x="1537547" y="369147"/>
                  <a:pt x="1537344" y="398060"/>
                  <a:pt x="1534160" y="426720"/>
                </a:cubicBezTo>
                <a:cubicBezTo>
                  <a:pt x="1530073" y="463501"/>
                  <a:pt x="1524392" y="476345"/>
                  <a:pt x="1513840" y="508000"/>
                </a:cubicBezTo>
                <a:cubicBezTo>
                  <a:pt x="1512147" y="513080"/>
                  <a:pt x="1512546" y="519454"/>
                  <a:pt x="1508760" y="523240"/>
                </a:cubicBezTo>
                <a:cubicBezTo>
                  <a:pt x="1503680" y="528320"/>
                  <a:pt x="1499800" y="534991"/>
                  <a:pt x="1493520" y="538480"/>
                </a:cubicBezTo>
                <a:lnTo>
                  <a:pt x="1447800" y="553720"/>
                </a:lnTo>
                <a:lnTo>
                  <a:pt x="1432560" y="558800"/>
                </a:lnTo>
                <a:cubicBezTo>
                  <a:pt x="1427480" y="560493"/>
                  <a:pt x="1422602" y="563000"/>
                  <a:pt x="1417320" y="563880"/>
                </a:cubicBezTo>
                <a:cubicBezTo>
                  <a:pt x="1330122" y="578413"/>
                  <a:pt x="1376791" y="572065"/>
                  <a:pt x="1203960" y="574040"/>
                </a:cubicBezTo>
                <a:lnTo>
                  <a:pt x="497840" y="579120"/>
                </a:lnTo>
                <a:cubicBezTo>
                  <a:pt x="438113" y="589074"/>
                  <a:pt x="492509" y="579176"/>
                  <a:pt x="447040" y="589280"/>
                </a:cubicBezTo>
                <a:cubicBezTo>
                  <a:pt x="438611" y="591153"/>
                  <a:pt x="430017" y="592266"/>
                  <a:pt x="421640" y="594360"/>
                </a:cubicBezTo>
                <a:cubicBezTo>
                  <a:pt x="416445" y="595659"/>
                  <a:pt x="411595" y="598141"/>
                  <a:pt x="406400" y="599440"/>
                </a:cubicBezTo>
                <a:cubicBezTo>
                  <a:pt x="398023" y="601534"/>
                  <a:pt x="389467" y="602827"/>
                  <a:pt x="381000" y="604520"/>
                </a:cubicBezTo>
                <a:cubicBezTo>
                  <a:pt x="328507" y="602827"/>
                  <a:pt x="275968" y="602200"/>
                  <a:pt x="223520" y="599440"/>
                </a:cubicBezTo>
                <a:cubicBezTo>
                  <a:pt x="215486" y="599017"/>
                  <a:pt x="167320" y="591069"/>
                  <a:pt x="157480" y="589280"/>
                </a:cubicBezTo>
                <a:cubicBezTo>
                  <a:pt x="114876" y="581534"/>
                  <a:pt x="147684" y="587933"/>
                  <a:pt x="116840" y="579120"/>
                </a:cubicBezTo>
                <a:cubicBezTo>
                  <a:pt x="110127" y="577202"/>
                  <a:pt x="103207" y="576046"/>
                  <a:pt x="96520" y="574040"/>
                </a:cubicBezTo>
                <a:cubicBezTo>
                  <a:pt x="86262" y="570963"/>
                  <a:pt x="76200" y="567267"/>
                  <a:pt x="66040" y="563880"/>
                </a:cubicBezTo>
                <a:lnTo>
                  <a:pt x="50800" y="558800"/>
                </a:lnTo>
                <a:cubicBezTo>
                  <a:pt x="47413" y="553720"/>
                  <a:pt x="43370" y="549021"/>
                  <a:pt x="40640" y="543560"/>
                </a:cubicBezTo>
                <a:cubicBezTo>
                  <a:pt x="38245" y="538771"/>
                  <a:pt x="35874" y="533666"/>
                  <a:pt x="35560" y="528320"/>
                </a:cubicBezTo>
                <a:cubicBezTo>
                  <a:pt x="32476" y="475890"/>
                  <a:pt x="33315" y="423284"/>
                  <a:pt x="30480" y="370840"/>
                </a:cubicBezTo>
                <a:cubicBezTo>
                  <a:pt x="29924" y="360555"/>
                  <a:pt x="26966" y="350540"/>
                  <a:pt x="25400" y="340360"/>
                </a:cubicBezTo>
                <a:cubicBezTo>
                  <a:pt x="23579" y="328526"/>
                  <a:pt x="21902" y="316669"/>
                  <a:pt x="20320" y="304800"/>
                </a:cubicBezTo>
                <a:cubicBezTo>
                  <a:pt x="15482" y="268518"/>
                  <a:pt x="16338" y="266627"/>
                  <a:pt x="10160" y="233680"/>
                </a:cubicBezTo>
                <a:cubicBezTo>
                  <a:pt x="6978" y="216707"/>
                  <a:pt x="0" y="182880"/>
                  <a:pt x="0" y="182880"/>
                </a:cubicBezTo>
                <a:cubicBezTo>
                  <a:pt x="1693" y="162560"/>
                  <a:pt x="-522" y="141526"/>
                  <a:pt x="5080" y="121920"/>
                </a:cubicBezTo>
                <a:cubicBezTo>
                  <a:pt x="6757" y="116050"/>
                  <a:pt x="15019" y="114789"/>
                  <a:pt x="20320" y="111760"/>
                </a:cubicBezTo>
                <a:cubicBezTo>
                  <a:pt x="36670" y="102417"/>
                  <a:pt x="52617" y="96066"/>
                  <a:pt x="71120" y="91440"/>
                </a:cubicBezTo>
                <a:cubicBezTo>
                  <a:pt x="77893" y="89747"/>
                  <a:pt x="84594" y="87729"/>
                  <a:pt x="91440" y="86360"/>
                </a:cubicBezTo>
                <a:cubicBezTo>
                  <a:pt x="101540" y="84340"/>
                  <a:pt x="111927" y="83778"/>
                  <a:pt x="121920" y="81280"/>
                </a:cubicBezTo>
                <a:cubicBezTo>
                  <a:pt x="158921" y="72030"/>
                  <a:pt x="143290" y="73573"/>
                  <a:pt x="172720" y="60960"/>
                </a:cubicBezTo>
                <a:cubicBezTo>
                  <a:pt x="189483" y="53776"/>
                  <a:pt x="206587" y="47413"/>
                  <a:pt x="223520" y="40640"/>
                </a:cubicBezTo>
                <a:cubicBezTo>
                  <a:pt x="231987" y="37253"/>
                  <a:pt x="241333" y="35538"/>
                  <a:pt x="248920" y="30480"/>
                </a:cubicBezTo>
                <a:cubicBezTo>
                  <a:pt x="254000" y="27093"/>
                  <a:pt x="258443" y="22464"/>
                  <a:pt x="264160" y="20320"/>
                </a:cubicBezTo>
                <a:cubicBezTo>
                  <a:pt x="272245" y="17288"/>
                  <a:pt x="281290" y="17721"/>
                  <a:pt x="289560" y="15240"/>
                </a:cubicBezTo>
                <a:cubicBezTo>
                  <a:pt x="298294" y="12620"/>
                  <a:pt x="306422" y="8282"/>
                  <a:pt x="314960" y="5080"/>
                </a:cubicBezTo>
                <a:cubicBezTo>
                  <a:pt x="319974" y="3200"/>
                  <a:pt x="325120" y="1693"/>
                  <a:pt x="330200" y="0"/>
                </a:cubicBezTo>
                <a:cubicBezTo>
                  <a:pt x="359024" y="2217"/>
                  <a:pt x="401041" y="4008"/>
                  <a:pt x="431800" y="10160"/>
                </a:cubicBezTo>
                <a:cubicBezTo>
                  <a:pt x="437051" y="11210"/>
                  <a:pt x="441891" y="13769"/>
                  <a:pt x="447040" y="15240"/>
                </a:cubicBezTo>
                <a:cubicBezTo>
                  <a:pt x="453753" y="17158"/>
                  <a:pt x="460673" y="18314"/>
                  <a:pt x="467360" y="20320"/>
                </a:cubicBezTo>
                <a:cubicBezTo>
                  <a:pt x="529199" y="38872"/>
                  <a:pt x="471324" y="23851"/>
                  <a:pt x="518160" y="35560"/>
                </a:cubicBezTo>
                <a:cubicBezTo>
                  <a:pt x="523240" y="38947"/>
                  <a:pt x="527939" y="42990"/>
                  <a:pt x="533400" y="45720"/>
                </a:cubicBezTo>
                <a:cubicBezTo>
                  <a:pt x="538189" y="48115"/>
                  <a:pt x="543626" y="48920"/>
                  <a:pt x="548640" y="50800"/>
                </a:cubicBezTo>
                <a:cubicBezTo>
                  <a:pt x="557178" y="54002"/>
                  <a:pt x="565306" y="58340"/>
                  <a:pt x="574040" y="60960"/>
                </a:cubicBezTo>
                <a:cubicBezTo>
                  <a:pt x="600544" y="68911"/>
                  <a:pt x="593821" y="62180"/>
                  <a:pt x="614680" y="71120"/>
                </a:cubicBezTo>
                <a:cubicBezTo>
                  <a:pt x="638387" y="81280"/>
                  <a:pt x="636573" y="85659"/>
                  <a:pt x="665480" y="91440"/>
                </a:cubicBezTo>
                <a:cubicBezTo>
                  <a:pt x="673947" y="93133"/>
                  <a:pt x="682610" y="94039"/>
                  <a:pt x="690880" y="96520"/>
                </a:cubicBezTo>
                <a:cubicBezTo>
                  <a:pt x="699614" y="99140"/>
                  <a:pt x="707629" y="103796"/>
                  <a:pt x="716280" y="106680"/>
                </a:cubicBezTo>
                <a:cubicBezTo>
                  <a:pt x="722904" y="108888"/>
                  <a:pt x="730063" y="109309"/>
                  <a:pt x="736600" y="111760"/>
                </a:cubicBezTo>
                <a:cubicBezTo>
                  <a:pt x="743691" y="114419"/>
                  <a:pt x="749736" y="119525"/>
                  <a:pt x="756920" y="121920"/>
                </a:cubicBezTo>
                <a:cubicBezTo>
                  <a:pt x="765111" y="124650"/>
                  <a:pt x="773891" y="125127"/>
                  <a:pt x="782320" y="127000"/>
                </a:cubicBezTo>
                <a:cubicBezTo>
                  <a:pt x="789136" y="128515"/>
                  <a:pt x="795824" y="130565"/>
                  <a:pt x="802640" y="132080"/>
                </a:cubicBezTo>
                <a:cubicBezTo>
                  <a:pt x="830874" y="138354"/>
                  <a:pt x="828191" y="136726"/>
                  <a:pt x="858520" y="142240"/>
                </a:cubicBezTo>
                <a:cubicBezTo>
                  <a:pt x="892966" y="148503"/>
                  <a:pt x="902016" y="152717"/>
                  <a:pt x="944880" y="157480"/>
                </a:cubicBezTo>
                <a:lnTo>
                  <a:pt x="990600" y="162560"/>
                </a:lnTo>
                <a:cubicBezTo>
                  <a:pt x="1050839" y="177620"/>
                  <a:pt x="955469" y="154518"/>
                  <a:pt x="1046480" y="172720"/>
                </a:cubicBezTo>
                <a:cubicBezTo>
                  <a:pt x="1051731" y="173770"/>
                  <a:pt x="1056502" y="176596"/>
                  <a:pt x="1061720" y="177800"/>
                </a:cubicBezTo>
                <a:cubicBezTo>
                  <a:pt x="1078546" y="181683"/>
                  <a:pt x="1095587" y="184573"/>
                  <a:pt x="1112520" y="187960"/>
                </a:cubicBezTo>
                <a:cubicBezTo>
                  <a:pt x="1120987" y="189653"/>
                  <a:pt x="1129403" y="191621"/>
                  <a:pt x="1137920" y="193040"/>
                </a:cubicBezTo>
                <a:cubicBezTo>
                  <a:pt x="1148080" y="194733"/>
                  <a:pt x="1158300" y="196100"/>
                  <a:pt x="1168400" y="198120"/>
                </a:cubicBezTo>
                <a:cubicBezTo>
                  <a:pt x="1175246" y="199489"/>
                  <a:pt x="1181799" y="202277"/>
                  <a:pt x="1188720" y="203200"/>
                </a:cubicBezTo>
                <a:cubicBezTo>
                  <a:pt x="1207259" y="205672"/>
                  <a:pt x="1226011" y="206215"/>
                  <a:pt x="1244600" y="208280"/>
                </a:cubicBezTo>
                <a:cubicBezTo>
                  <a:pt x="1256500" y="209602"/>
                  <a:pt x="1268326" y="211539"/>
                  <a:pt x="1280160" y="213360"/>
                </a:cubicBezTo>
                <a:cubicBezTo>
                  <a:pt x="1290340" y="214926"/>
                  <a:pt x="1300391" y="217415"/>
                  <a:pt x="1310640" y="218440"/>
                </a:cubicBezTo>
                <a:cubicBezTo>
                  <a:pt x="1317380" y="219114"/>
                  <a:pt x="1324187" y="218440"/>
                  <a:pt x="1330960" y="218440"/>
                </a:cubicBezTo>
              </a:path>
            </a:pathLst>
          </a:custGeom>
          <a:solidFill>
            <a:schemeClr val="bg1">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pic>
        <p:nvPicPr>
          <p:cNvPr id="2" name="MS logo gray - EMF" descr="Microsoft logo, gray text version">
            <a:extLst>
              <a:ext uri="{FF2B5EF4-FFF2-40B4-BE49-F238E27FC236}">
                <a16:creationId xmlns:a16="http://schemas.microsoft.com/office/drawing/2014/main" id="{E6FC95E3-3BAC-4679-BC75-9D81120B9A9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Picture 4">
            <a:extLst>
              <a:ext uri="{FF2B5EF4-FFF2-40B4-BE49-F238E27FC236}">
                <a16:creationId xmlns:a16="http://schemas.microsoft.com/office/drawing/2014/main" id="{194C6554-EA7F-4E48-A11A-9813A516F0A5}"/>
              </a:ext>
            </a:extLst>
          </p:cNvPr>
          <p:cNvPicPr>
            <a:picLocks noChangeAspect="1"/>
          </p:cNvPicPr>
          <p:nvPr userDrawn="1"/>
        </p:nvPicPr>
        <p:blipFill>
          <a:blip r:embed="rId3"/>
          <a:stretch>
            <a:fillRect/>
          </a:stretch>
        </p:blipFill>
        <p:spPr>
          <a:xfrm>
            <a:off x="2693233" y="0"/>
            <a:ext cx="9946298" cy="6857999"/>
          </a:xfrm>
          <a:prstGeom prst="rect">
            <a:avLst/>
          </a:prstGeom>
        </p:spPr>
      </p:pic>
      <p:sp>
        <p:nvSpPr>
          <p:cNvPr id="7" name="TextBox 6">
            <a:extLst>
              <a:ext uri="{FF2B5EF4-FFF2-40B4-BE49-F238E27FC236}">
                <a16:creationId xmlns:a16="http://schemas.microsoft.com/office/drawing/2014/main" id="{BA955761-C3DB-473B-AB1B-B849DF6A572E}"/>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a:solidFill>
                  <a:srgbClr val="5C2D9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3989996645"/>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6CAE47EF-E2BB-4144-A019-3C805D27E3D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D8442999-E509-4B76-A98B-D7D7AB9716D6}"/>
              </a:ext>
            </a:extLst>
          </p:cNvPr>
          <p:cNvSpPr txBox="1"/>
          <p:nvPr userDrawn="1"/>
        </p:nvSpPr>
        <p:spPr>
          <a:xfrm>
            <a:off x="584200" y="6106490"/>
            <a:ext cx="2125146" cy="215444"/>
          </a:xfrm>
          <a:prstGeom prst="rect">
            <a:avLst/>
          </a:prstGeom>
          <a:noFill/>
        </p:spPr>
        <p:txBody>
          <a:bodyPr wrap="square" lIns="0" tIns="0" rIns="0" bIns="0" rtlCol="0">
            <a:spAutoFit/>
          </a:bodyPr>
          <a:lstStyle/>
          <a:p>
            <a:pPr algn="l"/>
            <a:r>
              <a:rPr lang="en-US" sz="1400">
                <a:solidFill>
                  <a:schemeClr val="tx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1686836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452811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470607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077340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435004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88545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3148141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5216336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898150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3">
    <p:bg>
      <p:bgPr>
        <a:solidFill>
          <a:srgbClr val="0D0D0D"/>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FA1FB81A-230B-4B5F-94D8-5F0D77A4703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10" name="Picture 9">
            <a:extLst>
              <a:ext uri="{FF2B5EF4-FFF2-40B4-BE49-F238E27FC236}">
                <a16:creationId xmlns:a16="http://schemas.microsoft.com/office/drawing/2014/main" id="{3C06A81A-3567-42AD-AC9A-3D02F7C0AEEC}"/>
              </a:ext>
            </a:extLst>
          </p:cNvPr>
          <p:cNvPicPr>
            <a:picLocks noChangeAspect="1"/>
          </p:cNvPicPr>
          <p:nvPr userDrawn="1"/>
        </p:nvPicPr>
        <p:blipFill>
          <a:blip r:embed="rId3"/>
          <a:stretch>
            <a:fillRect/>
          </a:stretch>
        </p:blipFill>
        <p:spPr>
          <a:xfrm>
            <a:off x="4212526" y="1043610"/>
            <a:ext cx="8432729" cy="5814390"/>
          </a:xfrm>
          <a:prstGeom prst="rect">
            <a:avLst/>
          </a:prstGeom>
        </p:spPr>
      </p:pic>
      <p:sp>
        <p:nvSpPr>
          <p:cNvPr id="7" name="TextBox 6">
            <a:extLst>
              <a:ext uri="{FF2B5EF4-FFF2-40B4-BE49-F238E27FC236}">
                <a16:creationId xmlns:a16="http://schemas.microsoft.com/office/drawing/2014/main" id="{45C19973-4DCF-40AE-8B61-A778E59173F4}"/>
              </a:ext>
            </a:extLst>
          </p:cNvPr>
          <p:cNvSpPr txBox="1"/>
          <p:nvPr userDrawn="1"/>
        </p:nvSpPr>
        <p:spPr>
          <a:xfrm>
            <a:off x="584200" y="6106490"/>
            <a:ext cx="2125146" cy="215444"/>
          </a:xfrm>
          <a:prstGeom prst="rect">
            <a:avLst/>
          </a:prstGeom>
          <a:noFill/>
        </p:spPr>
        <p:txBody>
          <a:bodyPr wrap="square" lIns="0" tIns="0" rIns="0" bIns="0" rtlCol="0">
            <a:spAutoFit/>
          </a:bodyPr>
          <a:lstStyle/>
          <a:p>
            <a:pPr algn="l"/>
            <a:r>
              <a:rPr lang="en-US" sz="1400">
                <a:solidFill>
                  <a:schemeClr val="tx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2445004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7308382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10" name="Picture 9">
            <a:extLst>
              <a:ext uri="{FF2B5EF4-FFF2-40B4-BE49-F238E27FC236}">
                <a16:creationId xmlns:a16="http://schemas.microsoft.com/office/drawing/2014/main" id="{0F89ACE7-174D-4E2F-BA6A-E787A6F83719}"/>
              </a:ext>
            </a:extLst>
          </p:cNvPr>
          <p:cNvPicPr>
            <a:picLocks noChangeAspect="1"/>
          </p:cNvPicPr>
          <p:nvPr userDrawn="1"/>
        </p:nvPicPr>
        <p:blipFill>
          <a:blip r:embed="rId2"/>
          <a:stretch>
            <a:fillRect/>
          </a:stretch>
        </p:blipFill>
        <p:spPr>
          <a:xfrm>
            <a:off x="6629505" y="1694296"/>
            <a:ext cx="4979882" cy="5181599"/>
          </a:xfrm>
          <a:prstGeom prst="rect">
            <a:avLst/>
          </a:prstGeom>
        </p:spPr>
      </p:pic>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6" name="Picture 5">
            <a:extLst>
              <a:ext uri="{FF2B5EF4-FFF2-40B4-BE49-F238E27FC236}">
                <a16:creationId xmlns:a16="http://schemas.microsoft.com/office/drawing/2014/main" id="{4798876F-9680-4EC8-AE1D-A0C1CC3107C3}"/>
              </a:ext>
            </a:extLst>
          </p:cNvPr>
          <p:cNvPicPr>
            <a:picLocks noChangeAspect="1"/>
          </p:cNvPicPr>
          <p:nvPr userDrawn="1"/>
        </p:nvPicPr>
        <p:blipFill>
          <a:blip r:embed="rId2"/>
          <a:stretch>
            <a:fillRect/>
          </a:stretch>
        </p:blipFill>
        <p:spPr>
          <a:xfrm>
            <a:off x="4212526" y="1043610"/>
            <a:ext cx="8432729" cy="5814390"/>
          </a:xfrm>
          <a:prstGeom prst="rect">
            <a:avLst/>
          </a:prstGeom>
        </p:spPr>
      </p:pic>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6" name="Picture 5">
            <a:extLst>
              <a:ext uri="{FF2B5EF4-FFF2-40B4-BE49-F238E27FC236}">
                <a16:creationId xmlns:a16="http://schemas.microsoft.com/office/drawing/2014/main" id="{BE0078E1-1103-4399-AF18-E5EF37112E5E}"/>
              </a:ext>
            </a:extLst>
          </p:cNvPr>
          <p:cNvPicPr>
            <a:picLocks noChangeAspect="1"/>
          </p:cNvPicPr>
          <p:nvPr userDrawn="1"/>
        </p:nvPicPr>
        <p:blipFill>
          <a:blip r:embed="rId2"/>
          <a:stretch>
            <a:fillRect/>
          </a:stretch>
        </p:blipFill>
        <p:spPr>
          <a:xfrm>
            <a:off x="4212526" y="1043610"/>
            <a:ext cx="8432729" cy="5814390"/>
          </a:xfrm>
          <a:prstGeom prst="rect">
            <a:avLst/>
          </a:prstGeom>
        </p:spPr>
      </p:pic>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a:t>Speaker name</a:t>
            </a:r>
          </a:p>
        </p:txBody>
      </p:sp>
      <p:pic>
        <p:nvPicPr>
          <p:cNvPr id="10" name="Picture 9" descr="A picture containing object&#10;&#10;Description automatically generated">
            <a:extLst>
              <a:ext uri="{FF2B5EF4-FFF2-40B4-BE49-F238E27FC236}">
                <a16:creationId xmlns:a16="http://schemas.microsoft.com/office/drawing/2014/main" id="{054559F9-ECEE-4336-9665-21F6CDFCF6B2}"/>
              </a:ext>
            </a:extLst>
          </p:cNvPr>
          <p:cNvPicPr>
            <a:picLocks noChangeAspect="1"/>
          </p:cNvPicPr>
          <p:nvPr userDrawn="1"/>
        </p:nvPicPr>
        <p:blipFill>
          <a:blip r:embed="rId2"/>
          <a:stretch>
            <a:fillRect/>
          </a:stretch>
        </p:blipFill>
        <p:spPr>
          <a:xfrm>
            <a:off x="6629505" y="1694296"/>
            <a:ext cx="4979883" cy="5181599"/>
          </a:xfrm>
          <a:prstGeom prst="rect">
            <a:avLst/>
          </a:prstGeom>
        </p:spPr>
      </p:pic>
    </p:spTree>
    <p:extLst>
      <p:ext uri="{BB962C8B-B14F-4D97-AF65-F5344CB8AC3E}">
        <p14:creationId xmlns:p14="http://schemas.microsoft.com/office/powerpoint/2010/main" val="930218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Video</a:t>
            </a:r>
          </a:p>
        </p:txBody>
      </p:sp>
      <p:pic>
        <p:nvPicPr>
          <p:cNvPr id="6" name="Picture 5">
            <a:extLst>
              <a:ext uri="{FF2B5EF4-FFF2-40B4-BE49-F238E27FC236}">
                <a16:creationId xmlns:a16="http://schemas.microsoft.com/office/drawing/2014/main" id="{E0B5F3D8-577A-43D7-9775-EFE0C4106DE2}"/>
              </a:ext>
            </a:extLst>
          </p:cNvPr>
          <p:cNvPicPr>
            <a:picLocks noChangeAspect="1"/>
          </p:cNvPicPr>
          <p:nvPr userDrawn="1"/>
        </p:nvPicPr>
        <p:blipFill>
          <a:blip r:embed="rId2"/>
          <a:stretch>
            <a:fillRect/>
          </a:stretch>
        </p:blipFill>
        <p:spPr>
          <a:xfrm>
            <a:off x="4212526" y="1043610"/>
            <a:ext cx="8432729" cy="5814390"/>
          </a:xfrm>
          <a:prstGeom prst="rect">
            <a:avLst/>
          </a:prstGeom>
        </p:spPr>
      </p:pic>
    </p:spTree>
    <p:extLst>
      <p:ext uri="{BB962C8B-B14F-4D97-AF65-F5344CB8AC3E}">
        <p14:creationId xmlns:p14="http://schemas.microsoft.com/office/powerpoint/2010/main" val="24199460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pic>
        <p:nvPicPr>
          <p:cNvPr id="6" name="Picture 5">
            <a:extLst>
              <a:ext uri="{FF2B5EF4-FFF2-40B4-BE49-F238E27FC236}">
                <a16:creationId xmlns:a16="http://schemas.microsoft.com/office/drawing/2014/main" id="{01E44B03-54ED-403A-8E9D-A10EB023492B}"/>
              </a:ext>
            </a:extLst>
          </p:cNvPr>
          <p:cNvPicPr>
            <a:picLocks noChangeAspect="1"/>
          </p:cNvPicPr>
          <p:nvPr userDrawn="1"/>
        </p:nvPicPr>
        <p:blipFill>
          <a:blip r:embed="rId2"/>
          <a:stretch>
            <a:fillRect/>
          </a:stretch>
        </p:blipFill>
        <p:spPr>
          <a:xfrm>
            <a:off x="4212526" y="1043610"/>
            <a:ext cx="8432729" cy="5814390"/>
          </a:xfrm>
          <a:prstGeom prst="rect">
            <a:avLst/>
          </a:prstGeom>
        </p:spPr>
      </p:pic>
    </p:spTree>
    <p:extLst>
      <p:ext uri="{BB962C8B-B14F-4D97-AF65-F5344CB8AC3E}">
        <p14:creationId xmlns:p14="http://schemas.microsoft.com/office/powerpoint/2010/main" val="4096476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256262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Walkin 4">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51D11B78-31B1-4F76-BB10-2E94696627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a:extLst>
              <a:ext uri="{FF2B5EF4-FFF2-40B4-BE49-F238E27FC236}">
                <a16:creationId xmlns:a16="http://schemas.microsoft.com/office/drawing/2014/main" id="{A753D0E1-2E88-4825-A2D4-E566FC9C1857}"/>
              </a:ext>
            </a:extLst>
          </p:cNvPr>
          <p:cNvPicPr>
            <a:picLocks noChangeAspect="1"/>
          </p:cNvPicPr>
          <p:nvPr userDrawn="1"/>
        </p:nvPicPr>
        <p:blipFill>
          <a:blip r:embed="rId3"/>
          <a:stretch>
            <a:fillRect/>
          </a:stretch>
        </p:blipFill>
        <p:spPr>
          <a:xfrm>
            <a:off x="4212526" y="1043610"/>
            <a:ext cx="8432729" cy="5814390"/>
          </a:xfrm>
          <a:prstGeom prst="rect">
            <a:avLst/>
          </a:prstGeom>
        </p:spPr>
      </p:pic>
      <p:sp>
        <p:nvSpPr>
          <p:cNvPr id="7" name="TextBox 6">
            <a:extLst>
              <a:ext uri="{FF2B5EF4-FFF2-40B4-BE49-F238E27FC236}">
                <a16:creationId xmlns:a16="http://schemas.microsoft.com/office/drawing/2014/main" id="{0524F9FE-404D-4987-B393-D9576148ED51}"/>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a:solidFill>
                  <a:srgbClr val="5C2D9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22898062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79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691303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33038121"/>
      </p:ext>
    </p:extLst>
  </p:cSld>
  <p:clrMapOvr>
    <a:masterClrMapping/>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alkin 5">
    <p:bg>
      <p:bgPr>
        <a:solidFill>
          <a:srgbClr val="E6E6E6"/>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51D11B78-31B1-4F76-BB10-2E94696627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a:extLst>
              <a:ext uri="{FF2B5EF4-FFF2-40B4-BE49-F238E27FC236}">
                <a16:creationId xmlns:a16="http://schemas.microsoft.com/office/drawing/2014/main" id="{9EBDAA8D-77E5-4B57-B3AC-5B0ECC187C32}"/>
              </a:ext>
            </a:extLst>
          </p:cNvPr>
          <p:cNvPicPr>
            <a:picLocks noChangeAspect="1"/>
          </p:cNvPicPr>
          <p:nvPr userDrawn="1"/>
        </p:nvPicPr>
        <p:blipFill>
          <a:blip r:embed="rId3"/>
          <a:stretch>
            <a:fillRect/>
          </a:stretch>
        </p:blipFill>
        <p:spPr>
          <a:xfrm>
            <a:off x="4212526" y="1043610"/>
            <a:ext cx="8432729" cy="5814390"/>
          </a:xfrm>
          <a:prstGeom prst="rect">
            <a:avLst/>
          </a:prstGeom>
        </p:spPr>
      </p:pic>
      <p:sp>
        <p:nvSpPr>
          <p:cNvPr id="7" name="TextBox 6">
            <a:extLst>
              <a:ext uri="{FF2B5EF4-FFF2-40B4-BE49-F238E27FC236}">
                <a16:creationId xmlns:a16="http://schemas.microsoft.com/office/drawing/2014/main" id="{7E97596E-2FF9-4709-B34A-5F47E3003661}"/>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a:solidFill>
                  <a:srgbClr val="5C2D9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34615033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descr="A picture containing person, indoor&#10;&#10;Description automatically generated">
            <a:extLst>
              <a:ext uri="{FF2B5EF4-FFF2-40B4-BE49-F238E27FC236}">
                <a16:creationId xmlns:a16="http://schemas.microsoft.com/office/drawing/2014/main" id="{9FBFC78E-B822-4815-BCC6-5ED8DB4F05B7}"/>
              </a:ext>
            </a:extLst>
          </p:cNvPr>
          <p:cNvPicPr>
            <a:picLocks noChangeAspect="1"/>
          </p:cNvPicPr>
          <p:nvPr userDrawn="1"/>
        </p:nvPicPr>
        <p:blipFill rotWithShape="1">
          <a:blip r:embed="rId3"/>
          <a:srcRect l="17265" r="15957"/>
          <a:stretch/>
        </p:blipFill>
        <p:spPr>
          <a:xfrm>
            <a:off x="5326063" y="0"/>
            <a:ext cx="6865937" cy="6858000"/>
          </a:xfrm>
          <a:prstGeom prst="rect">
            <a:avLst/>
          </a:prstGeom>
        </p:spPr>
      </p:pic>
      <p:sp>
        <p:nvSpPr>
          <p:cNvPr id="6" name="TextBox 5">
            <a:extLst>
              <a:ext uri="{FF2B5EF4-FFF2-40B4-BE49-F238E27FC236}">
                <a16:creationId xmlns:a16="http://schemas.microsoft.com/office/drawing/2014/main" id="{3260E673-61AC-440C-8DAE-1F6569DB81AD}"/>
              </a:ext>
            </a:extLst>
          </p:cNvPr>
          <p:cNvSpPr txBox="1"/>
          <p:nvPr userDrawn="1"/>
        </p:nvSpPr>
        <p:spPr>
          <a:xfrm>
            <a:off x="584200" y="6106490"/>
            <a:ext cx="2125146" cy="215444"/>
          </a:xfrm>
          <a:prstGeom prst="rect">
            <a:avLst/>
          </a:prstGeom>
          <a:noFill/>
        </p:spPr>
        <p:txBody>
          <a:bodyPr wrap="square" lIns="0" tIns="0" rIns="0" bIns="0" rtlCol="0">
            <a:spAutoFit/>
          </a:bodyPr>
          <a:lstStyle/>
          <a:p>
            <a:pPr algn="l"/>
            <a:r>
              <a:rPr lang="en-US" sz="1400">
                <a:solidFill>
                  <a:schemeClr val="tx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image" Target="../media/image1.emf"/><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theme" Target="../theme/theme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4"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62" r:id="rId1"/>
    <p:sldLayoutId id="2147484744" r:id="rId2"/>
    <p:sldLayoutId id="2147484765" r:id="rId3"/>
    <p:sldLayoutId id="2147484741" r:id="rId4"/>
    <p:sldLayoutId id="2147484743" r:id="rId5"/>
    <p:sldLayoutId id="2147484742" r:id="rId6"/>
    <p:sldLayoutId id="2147484763" r:id="rId7"/>
    <p:sldLayoutId id="2147484755" r:id="rId8"/>
    <p:sldLayoutId id="2147484580" r:id="rId9"/>
    <p:sldLayoutId id="2147484745" r:id="rId10"/>
    <p:sldLayoutId id="2147484609" r:id="rId11"/>
    <p:sldLayoutId id="2147484748" r:id="rId12"/>
    <p:sldLayoutId id="2147484577" r:id="rId13"/>
    <p:sldLayoutId id="2147484610" r:id="rId14"/>
    <p:sldLayoutId id="2147484754" r:id="rId15"/>
    <p:sldLayoutId id="2147484240" r:id="rId16"/>
    <p:sldLayoutId id="2147484241" r:id="rId17"/>
    <p:sldLayoutId id="2147484474" r:id="rId18"/>
    <p:sldLayoutId id="2147484245" r:id="rId19"/>
    <p:sldLayoutId id="2147484247" r:id="rId20"/>
    <p:sldLayoutId id="2147484639" r:id="rId21"/>
    <p:sldLayoutId id="2147484603" r:id="rId22"/>
    <p:sldLayoutId id="2147484700" r:id="rId23"/>
    <p:sldLayoutId id="2147484701" r:id="rId24"/>
    <p:sldLayoutId id="2147484702" r:id="rId25"/>
    <p:sldLayoutId id="2147484640" r:id="rId26"/>
    <p:sldLayoutId id="2147484641" r:id="rId27"/>
    <p:sldLayoutId id="2147484583" r:id="rId28"/>
    <p:sldLayoutId id="2147484249" r:id="rId29"/>
    <p:sldLayoutId id="2147484582" r:id="rId30"/>
    <p:sldLayoutId id="2147484584" r:id="rId31"/>
    <p:sldLayoutId id="2147484256" r:id="rId32"/>
    <p:sldLayoutId id="2147484257" r:id="rId33"/>
    <p:sldLayoutId id="2147484585" r:id="rId34"/>
    <p:sldLayoutId id="2147484760" r:id="rId35"/>
    <p:sldLayoutId id="2147484761" r:id="rId36"/>
    <p:sldLayoutId id="2147484299" r:id="rId37"/>
    <p:sldLayoutId id="2147484263" r:id="rId38"/>
    <p:sldLayoutId id="2147484767" r:id="rId39"/>
    <p:sldLayoutId id="2147484769" r:id="rId40"/>
    <p:sldLayoutId id="2147484770" r:id="rId41"/>
    <p:sldLayoutId id="2147484771"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764" r:id="rId1"/>
    <p:sldLayoutId id="2147484753" r:id="rId2"/>
    <p:sldLayoutId id="2147484749" r:id="rId3"/>
    <p:sldLayoutId id="2147484750" r:id="rId4"/>
    <p:sldLayoutId id="2147484751" r:id="rId5"/>
    <p:sldLayoutId id="2147484752" r:id="rId6"/>
    <p:sldLayoutId id="2147484645" r:id="rId7"/>
    <p:sldLayoutId id="2147484646" r:id="rId8"/>
    <p:sldLayoutId id="2147484650" r:id="rId9"/>
    <p:sldLayoutId id="2147484651" r:id="rId10"/>
    <p:sldLayoutId id="2147484652" r:id="rId11"/>
    <p:sldLayoutId id="2147484653" r:id="rId12"/>
    <p:sldLayoutId id="2147484654" r:id="rId13"/>
    <p:sldLayoutId id="2147484655" r:id="rId14"/>
    <p:sldLayoutId id="2147484656" r:id="rId15"/>
    <p:sldLayoutId id="2147484738" r:id="rId16"/>
    <p:sldLayoutId id="2147484739" r:id="rId17"/>
    <p:sldLayoutId id="2147484740" r:id="rId18"/>
    <p:sldLayoutId id="2147484661" r:id="rId19"/>
    <p:sldLayoutId id="2147484663" r:id="rId20"/>
    <p:sldLayoutId id="2147484665" r:id="rId21"/>
    <p:sldLayoutId id="2147484756" r:id="rId22"/>
    <p:sldLayoutId id="2147484757" r:id="rId23"/>
    <p:sldLayoutId id="2147484758" r:id="rId24"/>
    <p:sldLayoutId id="2147484666" r:id="rId25"/>
    <p:sldLayoutId id="2147484667" r:id="rId26"/>
    <p:sldLayoutId id="2147484668" r:id="rId27"/>
    <p:sldLayoutId id="2147484669" r:id="rId28"/>
    <p:sldLayoutId id="2147484759" r:id="rId29"/>
    <p:sldLayoutId id="2147484670"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6.xml"/><Relationship Id="rId1" Type="http://schemas.openxmlformats.org/officeDocument/2006/relationships/slideLayout" Target="../slideLayouts/slideLayout20.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7.xml"/><Relationship Id="rId1" Type="http://schemas.openxmlformats.org/officeDocument/2006/relationships/slideLayout" Target="../slideLayouts/slideLayout41.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8" Type="http://schemas.openxmlformats.org/officeDocument/2006/relationships/image" Target="../media/image49.jpeg"/><Relationship Id="rId13" Type="http://schemas.openxmlformats.org/officeDocument/2006/relationships/image" Target="../media/image54.png"/><Relationship Id="rId18" Type="http://schemas.openxmlformats.org/officeDocument/2006/relationships/image" Target="../media/image59.png"/><Relationship Id="rId26" Type="http://schemas.openxmlformats.org/officeDocument/2006/relationships/image" Target="../media/image67.png"/><Relationship Id="rId39" Type="http://schemas.openxmlformats.org/officeDocument/2006/relationships/image" Target="../media/image80.png"/><Relationship Id="rId3" Type="http://schemas.openxmlformats.org/officeDocument/2006/relationships/image" Target="../media/image44.tiff"/><Relationship Id="rId21" Type="http://schemas.openxmlformats.org/officeDocument/2006/relationships/image" Target="../media/image62.png"/><Relationship Id="rId34" Type="http://schemas.openxmlformats.org/officeDocument/2006/relationships/image" Target="../media/image75.jpg"/><Relationship Id="rId7" Type="http://schemas.openxmlformats.org/officeDocument/2006/relationships/image" Target="../media/image48.tiff"/><Relationship Id="rId12" Type="http://schemas.openxmlformats.org/officeDocument/2006/relationships/image" Target="../media/image53.png"/><Relationship Id="rId17" Type="http://schemas.openxmlformats.org/officeDocument/2006/relationships/image" Target="../media/image58.png"/><Relationship Id="rId25" Type="http://schemas.openxmlformats.org/officeDocument/2006/relationships/image" Target="../media/image66.png"/><Relationship Id="rId33" Type="http://schemas.openxmlformats.org/officeDocument/2006/relationships/image" Target="../media/image74.jpg"/><Relationship Id="rId38" Type="http://schemas.openxmlformats.org/officeDocument/2006/relationships/image" Target="../media/image79.jpg"/><Relationship Id="rId2" Type="http://schemas.openxmlformats.org/officeDocument/2006/relationships/notesSlide" Target="../notesSlides/notesSlide9.xml"/><Relationship Id="rId16" Type="http://schemas.openxmlformats.org/officeDocument/2006/relationships/image" Target="../media/image57.png"/><Relationship Id="rId20" Type="http://schemas.openxmlformats.org/officeDocument/2006/relationships/image" Target="../media/image61.png"/><Relationship Id="rId29" Type="http://schemas.openxmlformats.org/officeDocument/2006/relationships/image" Target="../media/image70.png"/><Relationship Id="rId1" Type="http://schemas.openxmlformats.org/officeDocument/2006/relationships/slideLayout" Target="../slideLayouts/slideLayout40.xml"/><Relationship Id="rId6" Type="http://schemas.openxmlformats.org/officeDocument/2006/relationships/image" Target="../media/image47.tiff"/><Relationship Id="rId11" Type="http://schemas.openxmlformats.org/officeDocument/2006/relationships/image" Target="../media/image52.tiff"/><Relationship Id="rId24" Type="http://schemas.openxmlformats.org/officeDocument/2006/relationships/image" Target="../media/image65.png"/><Relationship Id="rId32" Type="http://schemas.openxmlformats.org/officeDocument/2006/relationships/image" Target="../media/image73.jpg"/><Relationship Id="rId37" Type="http://schemas.openxmlformats.org/officeDocument/2006/relationships/image" Target="../media/image78.jpg"/><Relationship Id="rId5" Type="http://schemas.openxmlformats.org/officeDocument/2006/relationships/image" Target="../media/image46.png"/><Relationship Id="rId15" Type="http://schemas.openxmlformats.org/officeDocument/2006/relationships/image" Target="../media/image56.tiff"/><Relationship Id="rId23" Type="http://schemas.openxmlformats.org/officeDocument/2006/relationships/image" Target="../media/image64.emf"/><Relationship Id="rId28" Type="http://schemas.openxmlformats.org/officeDocument/2006/relationships/image" Target="../media/image69.tiff"/><Relationship Id="rId36" Type="http://schemas.openxmlformats.org/officeDocument/2006/relationships/image" Target="../media/image77.png"/><Relationship Id="rId10" Type="http://schemas.openxmlformats.org/officeDocument/2006/relationships/image" Target="../media/image51.png"/><Relationship Id="rId19" Type="http://schemas.openxmlformats.org/officeDocument/2006/relationships/image" Target="../media/image60.png"/><Relationship Id="rId31" Type="http://schemas.openxmlformats.org/officeDocument/2006/relationships/image" Target="../media/image72.jpg"/><Relationship Id="rId4" Type="http://schemas.openxmlformats.org/officeDocument/2006/relationships/image" Target="../media/image45.png"/><Relationship Id="rId9" Type="http://schemas.openxmlformats.org/officeDocument/2006/relationships/image" Target="../media/image50.tiff"/><Relationship Id="rId14" Type="http://schemas.openxmlformats.org/officeDocument/2006/relationships/image" Target="../media/image55.emf"/><Relationship Id="rId22" Type="http://schemas.openxmlformats.org/officeDocument/2006/relationships/image" Target="../media/image63.png"/><Relationship Id="rId27" Type="http://schemas.openxmlformats.org/officeDocument/2006/relationships/image" Target="../media/image68.png"/><Relationship Id="rId30" Type="http://schemas.openxmlformats.org/officeDocument/2006/relationships/image" Target="../media/image71.png"/><Relationship Id="rId35" Type="http://schemas.openxmlformats.org/officeDocument/2006/relationships/image" Target="../media/image7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10.xml"/><Relationship Id="rId1" Type="http://schemas.openxmlformats.org/officeDocument/2006/relationships/slideLayout" Target="../slideLayouts/slideLayout32.xml"/><Relationship Id="rId5" Type="http://schemas.openxmlformats.org/officeDocument/2006/relationships/image" Target="../media/image83.jpeg"/><Relationship Id="rId4" Type="http://schemas.openxmlformats.org/officeDocument/2006/relationships/image" Target="../media/image82.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4.xml"/><Relationship Id="rId1" Type="http://schemas.openxmlformats.org/officeDocument/2006/relationships/slideLayout" Target="../slideLayouts/slideLayout41.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20.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tiff"/></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425780"/>
            <a:ext cx="5511800" cy="1107996"/>
          </a:xfrm>
        </p:spPr>
        <p:txBody>
          <a:bodyPr/>
          <a:lstStyle/>
          <a:p>
            <a:r>
              <a:rPr lang="en-US"/>
              <a:t>Mobile Development Simplified with Xamarin</a:t>
            </a:r>
          </a:p>
        </p:txBody>
      </p:sp>
      <p:sp>
        <p:nvSpPr>
          <p:cNvPr id="5" name="Text Placeholder 4"/>
          <p:cNvSpPr>
            <a:spLocks noGrp="1"/>
          </p:cNvSpPr>
          <p:nvPr>
            <p:ph type="body" sz="quarter" idx="12"/>
          </p:nvPr>
        </p:nvSpPr>
        <p:spPr>
          <a:xfrm>
            <a:off x="584200" y="3962400"/>
            <a:ext cx="9144000" cy="923330"/>
          </a:xfrm>
        </p:spPr>
        <p:txBody>
          <a:bodyPr/>
          <a:lstStyle/>
          <a:p>
            <a:r>
              <a:rPr lang="en-US"/>
              <a:t>James Montemagno</a:t>
            </a:r>
          </a:p>
          <a:p>
            <a:r>
              <a:rPr lang="en-US"/>
              <a:t>Program Manager, Mobile Dev Tools</a:t>
            </a:r>
          </a:p>
          <a:p>
            <a:r>
              <a:rPr lang="en-US"/>
              <a:t>@</a:t>
            </a:r>
            <a:r>
              <a:rPr lang="en-US" err="1"/>
              <a:t>JamesMontemagno</a:t>
            </a:r>
            <a:endParaRPr lang="en-US"/>
          </a:p>
        </p:txBody>
      </p:sp>
    </p:spTree>
    <p:extLst>
      <p:ext uri="{BB962C8B-B14F-4D97-AF65-F5344CB8AC3E}">
        <p14:creationId xmlns:p14="http://schemas.microsoft.com/office/powerpoint/2010/main" val="318228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Xamarin.Essentials: Cross-Platform Native APIs</a:t>
            </a:r>
          </a:p>
        </p:txBody>
      </p:sp>
      <p:sp>
        <p:nvSpPr>
          <p:cNvPr id="21" name="Rectangle 20">
            <a:extLst>
              <a:ext uri="{FF2B5EF4-FFF2-40B4-BE49-F238E27FC236}">
                <a16:creationId xmlns:a16="http://schemas.microsoft.com/office/drawing/2014/main" id="{9BC8B635-FB17-44A6-97FC-FD89E8381341}"/>
              </a:ext>
            </a:extLst>
          </p:cNvPr>
          <p:cNvSpPr/>
          <p:nvPr/>
        </p:nvSpPr>
        <p:spPr bwMode="auto">
          <a:xfrm>
            <a:off x="2898621" y="2853047"/>
            <a:ext cx="2113099" cy="591407"/>
          </a:xfrm>
          <a:prstGeom prst="rect">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2" name="Rectangle 21">
            <a:extLst>
              <a:ext uri="{FF2B5EF4-FFF2-40B4-BE49-F238E27FC236}">
                <a16:creationId xmlns:a16="http://schemas.microsoft.com/office/drawing/2014/main" id="{9BF03950-5621-4AE4-B750-1D944D3F1C05}"/>
              </a:ext>
            </a:extLst>
          </p:cNvPr>
          <p:cNvSpPr/>
          <p:nvPr/>
        </p:nvSpPr>
        <p:spPr bwMode="auto">
          <a:xfrm>
            <a:off x="7264496" y="2853046"/>
            <a:ext cx="2117654" cy="59140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3" name="Rectangle 22">
            <a:extLst>
              <a:ext uri="{FF2B5EF4-FFF2-40B4-BE49-F238E27FC236}">
                <a16:creationId xmlns:a16="http://schemas.microsoft.com/office/drawing/2014/main" id="{72DD7136-07DC-4B16-AD4E-5E4E59CFC5DC}"/>
              </a:ext>
            </a:extLst>
          </p:cNvPr>
          <p:cNvSpPr/>
          <p:nvPr/>
        </p:nvSpPr>
        <p:spPr bwMode="auto">
          <a:xfrm>
            <a:off x="5086071" y="2853047"/>
            <a:ext cx="2108631" cy="591407"/>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24" name="Group 23">
            <a:extLst>
              <a:ext uri="{FF2B5EF4-FFF2-40B4-BE49-F238E27FC236}">
                <a16:creationId xmlns:a16="http://schemas.microsoft.com/office/drawing/2014/main" id="{ED48FA2D-BDC6-49D5-A40E-8E1FF03FFC99}"/>
              </a:ext>
            </a:extLst>
          </p:cNvPr>
          <p:cNvGrpSpPr/>
          <p:nvPr/>
        </p:nvGrpSpPr>
        <p:grpSpPr>
          <a:xfrm>
            <a:off x="2899250" y="3496364"/>
            <a:ext cx="6521569" cy="1418113"/>
            <a:chOff x="2892372" y="3279586"/>
            <a:chExt cx="6448375" cy="1705020"/>
          </a:xfrm>
        </p:grpSpPr>
        <p:sp>
          <p:nvSpPr>
            <p:cNvPr id="25" name="Rectangle 24">
              <a:extLst>
                <a:ext uri="{FF2B5EF4-FFF2-40B4-BE49-F238E27FC236}">
                  <a16:creationId xmlns:a16="http://schemas.microsoft.com/office/drawing/2014/main" id="{E77A636B-0938-4185-B6A7-E4C447B48D7C}"/>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26" name="TextBox 25">
              <a:extLst>
                <a:ext uri="{FF2B5EF4-FFF2-40B4-BE49-F238E27FC236}">
                  <a16:creationId xmlns:a16="http://schemas.microsoft.com/office/drawing/2014/main" id="{96FCE0BC-7CBC-4CCA-AFA2-0AF4AC3E6E94}"/>
                </a:ext>
              </a:extLst>
            </p:cNvPr>
            <p:cNvSpPr txBox="1"/>
            <p:nvPr/>
          </p:nvSpPr>
          <p:spPr>
            <a:xfrm>
              <a:off x="2892372" y="3393620"/>
              <a:ext cx="6448375" cy="1458394"/>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Shared C#</a:t>
              </a:r>
            </a:p>
            <a:p>
              <a:pPr lvl="0" algn="ctr" defTabSz="914114">
                <a:defRPr/>
              </a:pPr>
              <a:r>
                <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Business Logic  </a:t>
              </a:r>
              <a:r>
                <a:rPr lang="en-US" sz="2000" b="1" kern="0">
                  <a:solidFill>
                    <a:schemeClr val="bg1"/>
                  </a:solidFill>
                  <a:latin typeface="Segoe UI Semibold" panose="020B0702040204020203" pitchFamily="34" charset="0"/>
                  <a:sym typeface="Segoe UI"/>
                </a:rPr>
                <a:t>•</a:t>
              </a:r>
              <a:r>
                <a:rPr lang="en-US" sz="2000" b="1" kern="0">
                  <a:solidFill>
                    <a:srgbClr val="505050"/>
                  </a:solidFill>
                  <a:latin typeface="Segoe UI Semibold" panose="020B0702040204020203" pitchFamily="34" charset="0"/>
                  <a:sym typeface="Segoe UI"/>
                </a:rPr>
                <a:t>  </a:t>
              </a:r>
              <a:r>
                <a:rPr lang="en-US" sz="2000" b="1" kern="0">
                  <a:solidFill>
                    <a:schemeClr val="bg1"/>
                  </a:solidFill>
                  <a:latin typeface="Segoe UI Semibold" panose="020B0702040204020203" pitchFamily="34" charset="0"/>
                  <a:sym typeface="Segoe UI"/>
                </a:rPr>
                <a:t>User Interface</a:t>
              </a:r>
              <a:endPar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endParaRPr>
            </a:p>
          </p:txBody>
        </p:sp>
      </p:grpSp>
      <p:grpSp>
        <p:nvGrpSpPr>
          <p:cNvPr id="27" name="Group 26">
            <a:extLst>
              <a:ext uri="{FF2B5EF4-FFF2-40B4-BE49-F238E27FC236}">
                <a16:creationId xmlns:a16="http://schemas.microsoft.com/office/drawing/2014/main" id="{0497DD9B-61F2-48A5-A62D-8913FD4AB0DE}"/>
              </a:ext>
            </a:extLst>
          </p:cNvPr>
          <p:cNvGrpSpPr/>
          <p:nvPr/>
        </p:nvGrpSpPr>
        <p:grpSpPr>
          <a:xfrm>
            <a:off x="5765653" y="1933713"/>
            <a:ext cx="787322" cy="787322"/>
            <a:chOff x="11434337" y="2930084"/>
            <a:chExt cx="1574643" cy="1574643"/>
          </a:xfrm>
          <a:solidFill>
            <a:srgbClr val="77D065"/>
          </a:solidFill>
        </p:grpSpPr>
        <p:sp>
          <p:nvSpPr>
            <p:cNvPr id="28" name="Oval 27">
              <a:extLst>
                <a:ext uri="{FF2B5EF4-FFF2-40B4-BE49-F238E27FC236}">
                  <a16:creationId xmlns:a16="http://schemas.microsoft.com/office/drawing/2014/main" id="{1D2997DD-6523-438F-BA08-41BA3D802A2E}"/>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29" name="Picture 28">
              <a:extLst>
                <a:ext uri="{FF2B5EF4-FFF2-40B4-BE49-F238E27FC236}">
                  <a16:creationId xmlns:a16="http://schemas.microsoft.com/office/drawing/2014/main" id="{212B1732-169B-4891-BE6C-73D1C6E431A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0" name="Group 29">
            <a:extLst>
              <a:ext uri="{FF2B5EF4-FFF2-40B4-BE49-F238E27FC236}">
                <a16:creationId xmlns:a16="http://schemas.microsoft.com/office/drawing/2014/main" id="{02E50683-1C21-400A-8EEE-AD2D279C6BCF}"/>
              </a:ext>
            </a:extLst>
          </p:cNvPr>
          <p:cNvGrpSpPr/>
          <p:nvPr/>
        </p:nvGrpSpPr>
        <p:grpSpPr>
          <a:xfrm>
            <a:off x="3556999" y="1922022"/>
            <a:ext cx="787322" cy="787322"/>
            <a:chOff x="3567813" y="1467990"/>
            <a:chExt cx="787322" cy="787322"/>
          </a:xfrm>
        </p:grpSpPr>
        <p:sp>
          <p:nvSpPr>
            <p:cNvPr id="31" name="Oval 30">
              <a:extLst>
                <a:ext uri="{FF2B5EF4-FFF2-40B4-BE49-F238E27FC236}">
                  <a16:creationId xmlns:a16="http://schemas.microsoft.com/office/drawing/2014/main" id="{98A0CC03-ADA1-42ED-9C6A-D5A24EA88106}"/>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2" name="Picture 2" descr="http://www.freeiconspng.com/uploads/ios-7-logo-png-14.png">
              <a:extLst>
                <a:ext uri="{FF2B5EF4-FFF2-40B4-BE49-F238E27FC236}">
                  <a16:creationId xmlns:a16="http://schemas.microsoft.com/office/drawing/2014/main" id="{A74CD741-F189-4DBE-B58D-9CCD64220DD1}"/>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5BB468BE-4289-4A82-955D-25E99D23D543}"/>
              </a:ext>
            </a:extLst>
          </p:cNvPr>
          <p:cNvSpPr txBox="1"/>
          <p:nvPr/>
        </p:nvSpPr>
        <p:spPr>
          <a:xfrm>
            <a:off x="7929662" y="1945308"/>
            <a:ext cx="787322" cy="787322"/>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4" name="TextBox 33">
            <a:extLst>
              <a:ext uri="{FF2B5EF4-FFF2-40B4-BE49-F238E27FC236}">
                <a16:creationId xmlns:a16="http://schemas.microsoft.com/office/drawing/2014/main" id="{E3B55163-39CF-4A63-9AAA-4FD1F8046E70}"/>
              </a:ext>
            </a:extLst>
          </p:cNvPr>
          <p:cNvSpPr txBox="1"/>
          <p:nvPr/>
        </p:nvSpPr>
        <p:spPr>
          <a:xfrm>
            <a:off x="3603092" y="2856496"/>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35" name="TextBox 34">
            <a:extLst>
              <a:ext uri="{FF2B5EF4-FFF2-40B4-BE49-F238E27FC236}">
                <a16:creationId xmlns:a16="http://schemas.microsoft.com/office/drawing/2014/main" id="{88749B34-916C-4F6F-9A97-1770D80584E7}"/>
              </a:ext>
            </a:extLst>
          </p:cNvPr>
          <p:cNvSpPr txBox="1"/>
          <p:nvPr/>
        </p:nvSpPr>
        <p:spPr>
          <a:xfrm>
            <a:off x="5811746" y="2856496"/>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36" name="TextBox 35">
            <a:extLst>
              <a:ext uri="{FF2B5EF4-FFF2-40B4-BE49-F238E27FC236}">
                <a16:creationId xmlns:a16="http://schemas.microsoft.com/office/drawing/2014/main" id="{7C839CFB-A129-4C78-B340-18878EADE409}"/>
              </a:ext>
            </a:extLst>
          </p:cNvPr>
          <p:cNvSpPr txBox="1"/>
          <p:nvPr/>
        </p:nvSpPr>
        <p:spPr>
          <a:xfrm>
            <a:off x="7995381" y="2868500"/>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2" name="Rectangle 1">
            <a:extLst>
              <a:ext uri="{FF2B5EF4-FFF2-40B4-BE49-F238E27FC236}">
                <a16:creationId xmlns:a16="http://schemas.microsoft.com/office/drawing/2014/main" id="{9D6B372F-FCA5-4470-9674-CD5DCFF435DF}"/>
              </a:ext>
            </a:extLst>
          </p:cNvPr>
          <p:cNvSpPr/>
          <p:nvPr/>
        </p:nvSpPr>
        <p:spPr bwMode="auto">
          <a:xfrm>
            <a:off x="2898621" y="3496364"/>
            <a:ext cx="6483528" cy="706284"/>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EA47E029-EF86-43BF-9A6E-9B18A49DC224}"/>
              </a:ext>
            </a:extLst>
          </p:cNvPr>
          <p:cNvSpPr txBox="1"/>
          <p:nvPr/>
        </p:nvSpPr>
        <p:spPr>
          <a:xfrm>
            <a:off x="4759374" y="3544210"/>
            <a:ext cx="2845972"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Xamarin.Essentials</a:t>
            </a:r>
          </a:p>
        </p:txBody>
      </p:sp>
    </p:spTree>
    <p:extLst>
      <p:ext uri="{BB962C8B-B14F-4D97-AF65-F5344CB8AC3E}">
        <p14:creationId xmlns:p14="http://schemas.microsoft.com/office/powerpoint/2010/main" val="3548859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0078 -4.44444E-6 L -0.0013 0.11042 " pathEditMode="relative" rAng="0" ptsTypes="AA">
                                      <p:cBhvr>
                                        <p:cTn id="6" dur="2000" fill="hold"/>
                                        <p:tgtEl>
                                          <p:spTgt spid="24"/>
                                        </p:tgtEl>
                                        <p:attrNameLst>
                                          <p:attrName>ppt_x</p:attrName>
                                          <p:attrName>ppt_y</p:attrName>
                                        </p:attrNameLst>
                                      </p:cBhvr>
                                      <p:rCtr x="-26" y="5509"/>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2C2B2-F29E-41AC-93A7-4193660FAB96}"/>
              </a:ext>
            </a:extLst>
          </p:cNvPr>
          <p:cNvSpPr>
            <a:spLocks noGrp="1"/>
          </p:cNvSpPr>
          <p:nvPr>
            <p:ph type="title"/>
          </p:nvPr>
        </p:nvSpPr>
        <p:spPr/>
        <p:txBody>
          <a:bodyPr/>
          <a:lstStyle/>
          <a:p>
            <a:r>
              <a:rPr lang="en-US"/>
              <a:t>Xamarin.Forms</a:t>
            </a:r>
          </a:p>
        </p:txBody>
      </p:sp>
      <p:sp>
        <p:nvSpPr>
          <p:cNvPr id="3" name="Text Placeholder 2">
            <a:extLst>
              <a:ext uri="{FF2B5EF4-FFF2-40B4-BE49-F238E27FC236}">
                <a16:creationId xmlns:a16="http://schemas.microsoft.com/office/drawing/2014/main" id="{872E4AF8-3D99-45EA-9C59-4A2F50108391}"/>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2F94F2FE-3D42-4E84-B7BE-BBA29130755C}"/>
              </a:ext>
            </a:extLst>
          </p:cNvPr>
          <p:cNvSpPr>
            <a:spLocks noGrp="1"/>
          </p:cNvSpPr>
          <p:nvPr>
            <p:ph type="body" sz="quarter" idx="11"/>
          </p:nvPr>
        </p:nvSpPr>
        <p:spPr/>
        <p:txBody>
          <a:bodyPr/>
          <a:lstStyle/>
          <a:p>
            <a:endParaRPr lang="en-US"/>
          </a:p>
        </p:txBody>
      </p:sp>
      <p:pic>
        <p:nvPicPr>
          <p:cNvPr id="1028" name="Picture 4" descr="https://blog.xamarin.com/wp-content/uploads/2018/11/collage.jpg">
            <a:extLst>
              <a:ext uri="{FF2B5EF4-FFF2-40B4-BE49-F238E27FC236}">
                <a16:creationId xmlns:a16="http://schemas.microsoft.com/office/drawing/2014/main" id="{C65397D8-EA7C-49AC-A571-9E64D38EBA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 y="1097280"/>
            <a:ext cx="105140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08669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F13926-2CED-46D8-B8A0-AA531EFDAB01}"/>
              </a:ext>
            </a:extLst>
          </p:cNvPr>
          <p:cNvSpPr/>
          <p:nvPr/>
        </p:nvSpPr>
        <p:spPr>
          <a:xfrm>
            <a:off x="635000" y="1859339"/>
            <a:ext cx="10922000" cy="2954655"/>
          </a:xfrm>
          <a:prstGeom prst="rect">
            <a:avLst/>
          </a:prstGeom>
        </p:spPr>
        <p:txBody>
          <a:bodyPr wrap="square">
            <a:spAutoFit/>
          </a:bodyPr>
          <a:lstStyle/>
          <a:p>
            <a:pPr algn="ctr"/>
            <a:r>
              <a:rPr lang="en-US" sz="3600" dirty="0">
                <a:solidFill>
                  <a:srgbClr val="512BD4"/>
                </a:solidFill>
                <a:ea typeface="Segoe UI Symbol" panose="020B0502040204020203" pitchFamily="34" charset="0"/>
              </a:rPr>
              <a:t>An </a:t>
            </a:r>
            <a:r>
              <a:rPr lang="en-US" sz="4800" b="1" dirty="0">
                <a:solidFill>
                  <a:srgbClr val="512BD4"/>
                </a:solidFill>
                <a:ea typeface="Segoe UI Symbol" panose="020B0502040204020203" pitchFamily="34" charset="0"/>
              </a:rPr>
              <a:t>open </a:t>
            </a:r>
            <a:r>
              <a:rPr lang="en-US" sz="4400" b="1" dirty="0">
                <a:solidFill>
                  <a:srgbClr val="512BD4"/>
                </a:solidFill>
                <a:ea typeface="Segoe UI Symbol" panose="020B0502040204020203" pitchFamily="34" charset="0"/>
              </a:rPr>
              <a:t>source</a:t>
            </a:r>
            <a:r>
              <a:rPr lang="en-US" sz="4800" b="1" dirty="0">
                <a:solidFill>
                  <a:srgbClr val="512BD4"/>
                </a:solidFill>
                <a:ea typeface="Segoe UI Symbol" panose="020B0502040204020203" pitchFamily="34" charset="0"/>
              </a:rPr>
              <a:t> </a:t>
            </a:r>
            <a:r>
              <a:rPr lang="en-US" sz="3600" dirty="0">
                <a:solidFill>
                  <a:srgbClr val="512BD4"/>
                </a:solidFill>
                <a:ea typeface="Segoe UI Symbol" panose="020B0502040204020203" pitchFamily="34" charset="0"/>
              </a:rPr>
              <a:t>mobile UI framework</a:t>
            </a:r>
          </a:p>
          <a:p>
            <a:pPr algn="ctr"/>
            <a:r>
              <a:rPr lang="en-US" sz="3600" dirty="0">
                <a:solidFill>
                  <a:srgbClr val="512BD4"/>
                </a:solidFill>
                <a:ea typeface="Segoe UI Symbol" panose="020B0502040204020203" pitchFamily="34" charset="0"/>
              </a:rPr>
              <a:t>from Microsoft for building</a:t>
            </a:r>
          </a:p>
          <a:p>
            <a:pPr algn="ctr"/>
            <a:r>
              <a:rPr lang="en-US" sz="3600" dirty="0">
                <a:solidFill>
                  <a:srgbClr val="512BD4"/>
                </a:solidFill>
                <a:ea typeface="Segoe UI Symbol" panose="020B0502040204020203" pitchFamily="34" charset="0"/>
              </a:rPr>
              <a:t> </a:t>
            </a:r>
            <a:r>
              <a:rPr lang="en-US" sz="4800" b="1" dirty="0">
                <a:solidFill>
                  <a:srgbClr val="512BD4"/>
                </a:solidFill>
                <a:ea typeface="Segoe UI Symbol" panose="020B0502040204020203" pitchFamily="34" charset="0"/>
              </a:rPr>
              <a:t>iOS, Android, &amp; Windows </a:t>
            </a:r>
            <a:r>
              <a:rPr lang="en-US" sz="3600" dirty="0">
                <a:solidFill>
                  <a:srgbClr val="512BD4"/>
                </a:solidFill>
                <a:ea typeface="Segoe UI Symbol" panose="020B0502040204020203" pitchFamily="34" charset="0"/>
              </a:rPr>
              <a:t>apps</a:t>
            </a:r>
            <a:r>
              <a:rPr lang="en-US" sz="4800" b="1" dirty="0">
                <a:solidFill>
                  <a:srgbClr val="512BD4"/>
                </a:solidFill>
                <a:ea typeface="Segoe UI Symbol" panose="020B0502040204020203" pitchFamily="34" charset="0"/>
              </a:rPr>
              <a:t> </a:t>
            </a:r>
            <a:r>
              <a:rPr lang="en-US" sz="3600" dirty="0">
                <a:solidFill>
                  <a:srgbClr val="512BD4"/>
                </a:solidFill>
                <a:ea typeface="Segoe UI Symbol" panose="020B0502040204020203" pitchFamily="34" charset="0"/>
              </a:rPr>
              <a:t>with .NET </a:t>
            </a:r>
          </a:p>
          <a:p>
            <a:pPr algn="ctr"/>
            <a:r>
              <a:rPr lang="en-US" sz="3600" dirty="0">
                <a:solidFill>
                  <a:srgbClr val="512BD4"/>
                </a:solidFill>
                <a:ea typeface="Segoe UI Symbol" panose="020B0502040204020203" pitchFamily="34" charset="0"/>
              </a:rPr>
              <a:t>from a </a:t>
            </a:r>
            <a:r>
              <a:rPr lang="en-US" sz="4800" b="1" dirty="0">
                <a:solidFill>
                  <a:srgbClr val="512BD4"/>
                </a:solidFill>
                <a:ea typeface="Segoe UI Symbol" panose="020B0502040204020203" pitchFamily="34" charset="0"/>
              </a:rPr>
              <a:t>single shared codebase</a:t>
            </a:r>
            <a:r>
              <a:rPr lang="en-US" sz="3600" dirty="0">
                <a:solidFill>
                  <a:srgbClr val="512BD4"/>
                </a:solidFill>
                <a:ea typeface="Segoe UI Symbol" panose="020B0502040204020203" pitchFamily="34" charset="0"/>
              </a:rPr>
              <a:t>. </a:t>
            </a:r>
          </a:p>
        </p:txBody>
      </p:sp>
    </p:spTree>
    <p:extLst>
      <p:ext uri="{BB962C8B-B14F-4D97-AF65-F5344CB8AC3E}">
        <p14:creationId xmlns:p14="http://schemas.microsoft.com/office/powerpoint/2010/main" val="2010541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Xamarin.Forms: Cross-Platform Native UI</a:t>
            </a:r>
          </a:p>
        </p:txBody>
      </p:sp>
      <p:sp>
        <p:nvSpPr>
          <p:cNvPr id="21" name="Rectangle 20">
            <a:extLst>
              <a:ext uri="{FF2B5EF4-FFF2-40B4-BE49-F238E27FC236}">
                <a16:creationId xmlns:a16="http://schemas.microsoft.com/office/drawing/2014/main" id="{9BC8B635-FB17-44A6-97FC-FD89E8381341}"/>
              </a:ext>
            </a:extLst>
          </p:cNvPr>
          <p:cNvSpPr/>
          <p:nvPr/>
        </p:nvSpPr>
        <p:spPr bwMode="auto">
          <a:xfrm>
            <a:off x="2876296" y="2837593"/>
            <a:ext cx="2113099" cy="591407"/>
          </a:xfrm>
          <a:prstGeom prst="rect">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2" name="Rectangle 21">
            <a:extLst>
              <a:ext uri="{FF2B5EF4-FFF2-40B4-BE49-F238E27FC236}">
                <a16:creationId xmlns:a16="http://schemas.microsoft.com/office/drawing/2014/main" id="{9BF03950-5621-4AE4-B750-1D944D3F1C05}"/>
              </a:ext>
            </a:extLst>
          </p:cNvPr>
          <p:cNvSpPr/>
          <p:nvPr/>
        </p:nvSpPr>
        <p:spPr bwMode="auto">
          <a:xfrm>
            <a:off x="7242171" y="2837592"/>
            <a:ext cx="2117654" cy="59140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3" name="Rectangle 22">
            <a:extLst>
              <a:ext uri="{FF2B5EF4-FFF2-40B4-BE49-F238E27FC236}">
                <a16:creationId xmlns:a16="http://schemas.microsoft.com/office/drawing/2014/main" id="{72DD7136-07DC-4B16-AD4E-5E4E59CFC5DC}"/>
              </a:ext>
            </a:extLst>
          </p:cNvPr>
          <p:cNvSpPr/>
          <p:nvPr/>
        </p:nvSpPr>
        <p:spPr bwMode="auto">
          <a:xfrm>
            <a:off x="5063746" y="2837593"/>
            <a:ext cx="2108631" cy="591407"/>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27" name="Group 26">
            <a:extLst>
              <a:ext uri="{FF2B5EF4-FFF2-40B4-BE49-F238E27FC236}">
                <a16:creationId xmlns:a16="http://schemas.microsoft.com/office/drawing/2014/main" id="{0497DD9B-61F2-48A5-A62D-8913FD4AB0DE}"/>
              </a:ext>
            </a:extLst>
          </p:cNvPr>
          <p:cNvGrpSpPr/>
          <p:nvPr/>
        </p:nvGrpSpPr>
        <p:grpSpPr>
          <a:xfrm>
            <a:off x="5743328" y="1918259"/>
            <a:ext cx="787322" cy="787322"/>
            <a:chOff x="11434337" y="2930084"/>
            <a:chExt cx="1574643" cy="1574643"/>
          </a:xfrm>
          <a:solidFill>
            <a:srgbClr val="77D065"/>
          </a:solidFill>
        </p:grpSpPr>
        <p:sp>
          <p:nvSpPr>
            <p:cNvPr id="28" name="Oval 27">
              <a:extLst>
                <a:ext uri="{FF2B5EF4-FFF2-40B4-BE49-F238E27FC236}">
                  <a16:creationId xmlns:a16="http://schemas.microsoft.com/office/drawing/2014/main" id="{1D2997DD-6523-438F-BA08-41BA3D802A2E}"/>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29" name="Picture 28">
              <a:extLst>
                <a:ext uri="{FF2B5EF4-FFF2-40B4-BE49-F238E27FC236}">
                  <a16:creationId xmlns:a16="http://schemas.microsoft.com/office/drawing/2014/main" id="{212B1732-169B-4891-BE6C-73D1C6E431A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0" name="Group 29">
            <a:extLst>
              <a:ext uri="{FF2B5EF4-FFF2-40B4-BE49-F238E27FC236}">
                <a16:creationId xmlns:a16="http://schemas.microsoft.com/office/drawing/2014/main" id="{02E50683-1C21-400A-8EEE-AD2D279C6BCF}"/>
              </a:ext>
            </a:extLst>
          </p:cNvPr>
          <p:cNvGrpSpPr/>
          <p:nvPr/>
        </p:nvGrpSpPr>
        <p:grpSpPr>
          <a:xfrm>
            <a:off x="3534674" y="1906568"/>
            <a:ext cx="787322" cy="787322"/>
            <a:chOff x="3567813" y="1467990"/>
            <a:chExt cx="787322" cy="787322"/>
          </a:xfrm>
        </p:grpSpPr>
        <p:sp>
          <p:nvSpPr>
            <p:cNvPr id="31" name="Oval 30">
              <a:extLst>
                <a:ext uri="{FF2B5EF4-FFF2-40B4-BE49-F238E27FC236}">
                  <a16:creationId xmlns:a16="http://schemas.microsoft.com/office/drawing/2014/main" id="{98A0CC03-ADA1-42ED-9C6A-D5A24EA88106}"/>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2" name="Picture 2" descr="http://www.freeiconspng.com/uploads/ios-7-logo-png-14.png">
              <a:extLst>
                <a:ext uri="{FF2B5EF4-FFF2-40B4-BE49-F238E27FC236}">
                  <a16:creationId xmlns:a16="http://schemas.microsoft.com/office/drawing/2014/main" id="{A74CD741-F189-4DBE-B58D-9CCD64220DD1}"/>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5BB468BE-4289-4A82-955D-25E99D23D543}"/>
              </a:ext>
            </a:extLst>
          </p:cNvPr>
          <p:cNvSpPr txBox="1"/>
          <p:nvPr/>
        </p:nvSpPr>
        <p:spPr>
          <a:xfrm>
            <a:off x="7907337" y="1929854"/>
            <a:ext cx="787322" cy="787322"/>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4" name="TextBox 33">
            <a:extLst>
              <a:ext uri="{FF2B5EF4-FFF2-40B4-BE49-F238E27FC236}">
                <a16:creationId xmlns:a16="http://schemas.microsoft.com/office/drawing/2014/main" id="{E3B55163-39CF-4A63-9AAA-4FD1F8046E70}"/>
              </a:ext>
            </a:extLst>
          </p:cNvPr>
          <p:cNvSpPr txBox="1"/>
          <p:nvPr/>
        </p:nvSpPr>
        <p:spPr>
          <a:xfrm>
            <a:off x="3580767" y="2841042"/>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35" name="TextBox 34">
            <a:extLst>
              <a:ext uri="{FF2B5EF4-FFF2-40B4-BE49-F238E27FC236}">
                <a16:creationId xmlns:a16="http://schemas.microsoft.com/office/drawing/2014/main" id="{88749B34-916C-4F6F-9A97-1770D80584E7}"/>
              </a:ext>
            </a:extLst>
          </p:cNvPr>
          <p:cNvSpPr txBox="1"/>
          <p:nvPr/>
        </p:nvSpPr>
        <p:spPr>
          <a:xfrm>
            <a:off x="5789421" y="2841042"/>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grpSp>
        <p:nvGrpSpPr>
          <p:cNvPr id="4" name="Group 3">
            <a:extLst>
              <a:ext uri="{FF2B5EF4-FFF2-40B4-BE49-F238E27FC236}">
                <a16:creationId xmlns:a16="http://schemas.microsoft.com/office/drawing/2014/main" id="{1132423C-5731-4CC2-8176-164660271A1B}"/>
              </a:ext>
            </a:extLst>
          </p:cNvPr>
          <p:cNvGrpSpPr/>
          <p:nvPr/>
        </p:nvGrpSpPr>
        <p:grpSpPr>
          <a:xfrm>
            <a:off x="2876296" y="3480910"/>
            <a:ext cx="6526704" cy="2176307"/>
            <a:chOff x="2876296" y="3480910"/>
            <a:chExt cx="6526704" cy="2176307"/>
          </a:xfrm>
        </p:grpSpPr>
        <p:grpSp>
          <p:nvGrpSpPr>
            <p:cNvPr id="24" name="Group 23">
              <a:extLst>
                <a:ext uri="{FF2B5EF4-FFF2-40B4-BE49-F238E27FC236}">
                  <a16:creationId xmlns:a16="http://schemas.microsoft.com/office/drawing/2014/main" id="{ED48FA2D-BDC6-49D5-A40E-8E1FF03FFC99}"/>
                </a:ext>
              </a:extLst>
            </p:cNvPr>
            <p:cNvGrpSpPr/>
            <p:nvPr/>
          </p:nvGrpSpPr>
          <p:grpSpPr>
            <a:xfrm>
              <a:off x="2881431" y="4239104"/>
              <a:ext cx="6521569" cy="1418113"/>
              <a:chOff x="2892371" y="3279586"/>
              <a:chExt cx="6448375" cy="1705020"/>
            </a:xfrm>
          </p:grpSpPr>
          <p:sp>
            <p:nvSpPr>
              <p:cNvPr id="25" name="Rectangle 24">
                <a:extLst>
                  <a:ext uri="{FF2B5EF4-FFF2-40B4-BE49-F238E27FC236}">
                    <a16:creationId xmlns:a16="http://schemas.microsoft.com/office/drawing/2014/main" id="{E77A636B-0938-4185-B6A7-E4C447B48D7C}"/>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26" name="TextBox 25">
                <a:extLst>
                  <a:ext uri="{FF2B5EF4-FFF2-40B4-BE49-F238E27FC236}">
                    <a16:creationId xmlns:a16="http://schemas.microsoft.com/office/drawing/2014/main" id="{96FCE0BC-7CBC-4CCA-AFA2-0AF4AC3E6E94}"/>
                  </a:ext>
                </a:extLst>
              </p:cNvPr>
              <p:cNvSpPr txBox="1"/>
              <p:nvPr/>
            </p:nvSpPr>
            <p:spPr>
              <a:xfrm>
                <a:off x="2892371" y="3393618"/>
                <a:ext cx="6448375" cy="1458393"/>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Shared C#</a:t>
                </a:r>
              </a:p>
              <a:p>
                <a:pPr lvl="0" algn="ctr" defTabSz="914114">
                  <a:defRPr/>
                </a:pPr>
                <a:r>
                  <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Business Logic </a:t>
                </a:r>
              </a:p>
            </p:txBody>
          </p:sp>
        </p:grpSp>
        <p:sp>
          <p:nvSpPr>
            <p:cNvPr id="2" name="Rectangle 1">
              <a:extLst>
                <a:ext uri="{FF2B5EF4-FFF2-40B4-BE49-F238E27FC236}">
                  <a16:creationId xmlns:a16="http://schemas.microsoft.com/office/drawing/2014/main" id="{9D6B372F-FCA5-4470-9674-CD5DCFF435DF}"/>
                </a:ext>
              </a:extLst>
            </p:cNvPr>
            <p:cNvSpPr/>
            <p:nvPr/>
          </p:nvSpPr>
          <p:spPr bwMode="auto">
            <a:xfrm>
              <a:off x="2876296" y="3480910"/>
              <a:ext cx="6483528" cy="706284"/>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EA47E029-EF86-43BF-9A6E-9B18A49DC224}"/>
                </a:ext>
              </a:extLst>
            </p:cNvPr>
            <p:cNvSpPr txBox="1"/>
            <p:nvPr/>
          </p:nvSpPr>
          <p:spPr>
            <a:xfrm>
              <a:off x="4924592" y="3518093"/>
              <a:ext cx="2845972"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Xamarin.Essentials</a:t>
              </a:r>
            </a:p>
          </p:txBody>
        </p:sp>
      </p:grpSp>
      <p:sp>
        <p:nvSpPr>
          <p:cNvPr id="36" name="TextBox 35">
            <a:extLst>
              <a:ext uri="{FF2B5EF4-FFF2-40B4-BE49-F238E27FC236}">
                <a16:creationId xmlns:a16="http://schemas.microsoft.com/office/drawing/2014/main" id="{7C839CFB-A129-4C78-B340-18878EADE409}"/>
              </a:ext>
            </a:extLst>
          </p:cNvPr>
          <p:cNvSpPr txBox="1"/>
          <p:nvPr/>
        </p:nvSpPr>
        <p:spPr>
          <a:xfrm>
            <a:off x="7973056" y="2853046"/>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37" name="Rectangle 36">
            <a:extLst>
              <a:ext uri="{FF2B5EF4-FFF2-40B4-BE49-F238E27FC236}">
                <a16:creationId xmlns:a16="http://schemas.microsoft.com/office/drawing/2014/main" id="{7081E052-09E1-466F-826A-2908871B1700}"/>
              </a:ext>
            </a:extLst>
          </p:cNvPr>
          <p:cNvSpPr/>
          <p:nvPr/>
        </p:nvSpPr>
        <p:spPr bwMode="auto">
          <a:xfrm>
            <a:off x="2876296" y="3468906"/>
            <a:ext cx="6483528" cy="706284"/>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a:extLst>
              <a:ext uri="{FF2B5EF4-FFF2-40B4-BE49-F238E27FC236}">
                <a16:creationId xmlns:a16="http://schemas.microsoft.com/office/drawing/2014/main" id="{C79BB08C-9247-48EA-A179-A91306E7C4C4}"/>
              </a:ext>
            </a:extLst>
          </p:cNvPr>
          <p:cNvSpPr txBox="1"/>
          <p:nvPr/>
        </p:nvSpPr>
        <p:spPr>
          <a:xfrm>
            <a:off x="4818707" y="3506089"/>
            <a:ext cx="2973635"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Xamarin.Forms - UI</a:t>
            </a:r>
          </a:p>
        </p:txBody>
      </p:sp>
    </p:spTree>
    <p:extLst>
      <p:ext uri="{BB962C8B-B14F-4D97-AF65-F5344CB8AC3E}">
        <p14:creationId xmlns:p14="http://schemas.microsoft.com/office/powerpoint/2010/main" val="3459403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375E-6 -3.7037E-6 L 0.00039 0.1088 " pathEditMode="relative" rAng="0" ptsTypes="AA">
                                      <p:cBhvr>
                                        <p:cTn id="6" dur="2000" fill="hold"/>
                                        <p:tgtEl>
                                          <p:spTgt spid="4"/>
                                        </p:tgtEl>
                                        <p:attrNameLst>
                                          <p:attrName>ppt_x</p:attrName>
                                          <p:attrName>ppt_y</p:attrName>
                                        </p:attrNameLst>
                                      </p:cBhvr>
                                      <p:rCtr x="13" y="5440"/>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p:txBody>
          <a:bodyPr/>
          <a:lstStyle/>
          <a:p>
            <a:r>
              <a:rPr lang="en-US"/>
              <a:t>James Montemagno</a:t>
            </a:r>
          </a:p>
        </p:txBody>
      </p:sp>
      <p:pic>
        <p:nvPicPr>
          <p:cNvPr id="5" name="Picture 4" descr="A picture containing object&#10;&#10;Description automatically generated">
            <a:extLst>
              <a:ext uri="{FF2B5EF4-FFF2-40B4-BE49-F238E27FC236}">
                <a16:creationId xmlns:a16="http://schemas.microsoft.com/office/drawing/2014/main" id="{CCB7DD8C-F9A3-42A6-9688-F174E31CFA47}"/>
              </a:ext>
            </a:extLst>
          </p:cNvPr>
          <p:cNvPicPr>
            <a:picLocks noChangeAspect="1"/>
          </p:cNvPicPr>
          <p:nvPr/>
        </p:nvPicPr>
        <p:blipFill>
          <a:blip r:embed="rId3"/>
          <a:stretch>
            <a:fillRect/>
          </a:stretch>
        </p:blipFill>
        <p:spPr>
          <a:xfrm>
            <a:off x="0" y="4460558"/>
            <a:ext cx="2397442" cy="2397442"/>
          </a:xfrm>
          <a:prstGeom prst="rect">
            <a:avLst/>
          </a:prstGeom>
        </p:spPr>
      </p:pic>
    </p:spTree>
    <p:extLst>
      <p:ext uri="{BB962C8B-B14F-4D97-AF65-F5344CB8AC3E}">
        <p14:creationId xmlns:p14="http://schemas.microsoft.com/office/powerpoint/2010/main" val="203203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3" name="Rectangle 62"/>
          <p:cNvSpPr/>
          <p:nvPr/>
        </p:nvSpPr>
        <p:spPr bwMode="auto">
          <a:xfrm>
            <a:off x="-15860" y="973"/>
            <a:ext cx="3938276" cy="6855568"/>
          </a:xfrm>
          <a:prstGeom prst="rect">
            <a:avLst/>
          </a:prstGeom>
          <a:solidFill>
            <a:srgbClr val="512BD4"/>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48" name="microsoft"/>
          <p:cNvSpPr/>
          <p:nvPr/>
        </p:nvSpPr>
        <p:spPr>
          <a:xfrm>
            <a:off x="165180" y="2150570"/>
            <a:ext cx="3584346" cy="2191754"/>
          </a:xfrm>
          <a:prstGeom prst="rect">
            <a:avLst/>
          </a:prstGeom>
        </p:spPr>
        <p:txBody>
          <a:bodyPr wrap="square" lIns="179234" anchor="t">
            <a:spAutoFit/>
          </a:bodyPr>
          <a:lstStyle/>
          <a:p>
            <a:pPr defTabSz="896042" fontAlgn="base">
              <a:lnSpc>
                <a:spcPct val="90000"/>
              </a:lnSpc>
              <a:spcBef>
                <a:spcPct val="0"/>
              </a:spcBef>
              <a:spcAft>
                <a:spcPts val="1174"/>
              </a:spcAft>
              <a:defRPr/>
            </a:pPr>
            <a:endParaRPr lang="en-US" sz="4312" kern="0">
              <a:ln w="3175">
                <a:noFill/>
              </a:ln>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endParaRPr>
          </a:p>
          <a:p>
            <a:pPr defTabSz="896042" fontAlgn="base">
              <a:lnSpc>
                <a:spcPct val="90000"/>
              </a:lnSpc>
              <a:spcBef>
                <a:spcPct val="0"/>
              </a:spcBef>
              <a:spcAft>
                <a:spcPts val="1174"/>
              </a:spcAft>
              <a:defRPr/>
            </a:pPr>
            <a:endParaRPr lang="en-US" sz="4312" kern="0">
              <a:ln w="3175">
                <a:noFill/>
              </a:ln>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endParaRPr>
          </a:p>
          <a:p>
            <a:pPr defTabSz="896042" fontAlgn="base">
              <a:lnSpc>
                <a:spcPct val="90000"/>
              </a:lnSpc>
              <a:spcBef>
                <a:spcPct val="0"/>
              </a:spcBef>
              <a:spcAft>
                <a:spcPts val="1174"/>
              </a:spcAft>
              <a:defRPr/>
            </a:pPr>
            <a:r>
              <a:rPr lang="en-US" sz="4312" kern="0">
                <a:ln w="3175">
                  <a:noFill/>
                </a:ln>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Xamarin</a:t>
            </a:r>
          </a:p>
        </p:txBody>
      </p:sp>
      <p:sp>
        <p:nvSpPr>
          <p:cNvPr id="53" name="TextBox 52"/>
          <p:cNvSpPr txBox="1"/>
          <p:nvPr/>
        </p:nvSpPr>
        <p:spPr>
          <a:xfrm>
            <a:off x="264563" y="4325207"/>
            <a:ext cx="3481778" cy="1832036"/>
          </a:xfrm>
          <a:prstGeom prst="rect">
            <a:avLst/>
          </a:prstGeom>
        </p:spPr>
        <p:txBody>
          <a:bodyPr wrap="square" rtlCol="0" anchor="t" anchorCtr="0">
            <a:spAutoFit/>
          </a:bodyPr>
          <a:lstStyle/>
          <a:p>
            <a:pPr defTabSz="896042">
              <a:lnSpc>
                <a:spcPct val="90000"/>
              </a:lnSpc>
              <a:spcBef>
                <a:spcPct val="0"/>
              </a:spcBef>
              <a:spcAft>
                <a:spcPts val="1567"/>
              </a:spcAft>
              <a:defRPr/>
            </a:pPr>
            <a:r>
              <a:rPr lang="en-US" sz="2353" kern="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Loved by developers,</a:t>
            </a:r>
            <a:br>
              <a:rPr lang="en-US" sz="2353" kern="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353" kern="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trusted by enterprise</a:t>
            </a:r>
          </a:p>
          <a:p>
            <a:pPr defTabSz="896042">
              <a:lnSpc>
                <a:spcPct val="90000"/>
              </a:lnSpc>
              <a:spcBef>
                <a:spcPct val="0"/>
              </a:spcBef>
              <a:spcAft>
                <a:spcPts val="1567"/>
              </a:spcAft>
              <a:defRPr/>
            </a:pPr>
            <a:endParaRPr lang="en-US" sz="2353" kern="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a:p>
            <a:pPr defTabSz="896042">
              <a:lnSpc>
                <a:spcPct val="90000"/>
              </a:lnSpc>
              <a:spcBef>
                <a:spcPct val="0"/>
              </a:spcBef>
              <a:spcAft>
                <a:spcPts val="1567"/>
              </a:spcAft>
              <a:defRPr/>
            </a:pPr>
            <a:endParaRPr lang="en-US" sz="2353" kern="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grpSp>
        <p:nvGrpSpPr>
          <p:cNvPr id="2" name="Group 1">
            <a:extLst>
              <a:ext uri="{FF2B5EF4-FFF2-40B4-BE49-F238E27FC236}">
                <a16:creationId xmlns:a16="http://schemas.microsoft.com/office/drawing/2014/main" id="{FE20C3AF-A20A-47AC-BFA5-841D7D2FD969}"/>
              </a:ext>
            </a:extLst>
          </p:cNvPr>
          <p:cNvGrpSpPr/>
          <p:nvPr/>
        </p:nvGrpSpPr>
        <p:grpSpPr>
          <a:xfrm>
            <a:off x="4524527" y="-117307"/>
            <a:ext cx="7317990" cy="6726125"/>
            <a:chOff x="4524527" y="-117307"/>
            <a:chExt cx="7317990" cy="6726125"/>
          </a:xfrm>
        </p:grpSpPr>
        <p:grpSp>
          <p:nvGrpSpPr>
            <p:cNvPr id="41" name="Group 40"/>
            <p:cNvGrpSpPr/>
            <p:nvPr/>
          </p:nvGrpSpPr>
          <p:grpSpPr>
            <a:xfrm>
              <a:off x="4531649" y="177025"/>
              <a:ext cx="1485451" cy="4815403"/>
              <a:chOff x="4633357" y="662152"/>
              <a:chExt cx="1786733" cy="5792072"/>
            </a:xfrm>
          </p:grpSpPr>
          <p:pic>
            <p:nvPicPr>
              <p:cNvPr id="43" name="Picture 42"/>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983044" y="4972640"/>
                <a:ext cx="1087359" cy="426449"/>
              </a:xfrm>
              <a:prstGeom prst="rect">
                <a:avLst/>
              </a:prstGeom>
            </p:spPr>
          </p:pic>
          <p:pic>
            <p:nvPicPr>
              <p:cNvPr id="59" name="Picture 58"/>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132589" y="2228765"/>
                <a:ext cx="788269" cy="547478"/>
              </a:xfrm>
              <a:prstGeom prst="rect">
                <a:avLst/>
              </a:prstGeom>
            </p:spPr>
          </p:pic>
          <p:pic>
            <p:nvPicPr>
              <p:cNvPr id="60" name="Picture 59"/>
              <p:cNvPicPr>
                <a:picLocks noChangeAspect="1"/>
              </p:cNvPicPr>
              <p:nvPr/>
            </p:nvPicPr>
            <p:blipFill>
              <a:blip r:embed="rId5"/>
              <a:stretch>
                <a:fillRect/>
              </a:stretch>
            </p:blipFill>
            <p:spPr>
              <a:xfrm>
                <a:off x="4841807" y="1273046"/>
                <a:ext cx="1369833" cy="731508"/>
              </a:xfrm>
              <a:prstGeom prst="rect">
                <a:avLst/>
              </a:prstGeom>
            </p:spPr>
          </p:pic>
          <p:pic>
            <p:nvPicPr>
              <p:cNvPr id="64" name="Picture 63"/>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988238" y="4041535"/>
                <a:ext cx="1076971" cy="472575"/>
              </a:xfrm>
              <a:prstGeom prst="rect">
                <a:avLst/>
              </a:prstGeom>
            </p:spPr>
          </p:pic>
          <p:pic>
            <p:nvPicPr>
              <p:cNvPr id="65" name="Picture 64"/>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202902" y="3180988"/>
                <a:ext cx="647643" cy="345194"/>
              </a:xfrm>
              <a:prstGeom prst="rect">
                <a:avLst/>
              </a:prstGeom>
            </p:spPr>
          </p:pic>
          <p:pic>
            <p:nvPicPr>
              <p:cNvPr id="69" name="Picture 68"/>
              <p:cNvPicPr>
                <a:picLocks noChangeAspect="1"/>
              </p:cNvPicPr>
              <p:nvPr/>
            </p:nvPicPr>
            <p:blipFill>
              <a:blip r:embed="rId8" cstate="hqprint">
                <a:clrChange>
                  <a:clrFrom>
                    <a:srgbClr val="FEFCFB"/>
                  </a:clrFrom>
                  <a:clrTo>
                    <a:srgbClr val="FEFCFB">
                      <a:alpha val="0"/>
                    </a:srgbClr>
                  </a:clrTo>
                </a:clrChange>
                <a:extLst>
                  <a:ext uri="{28A0092B-C50C-407E-A947-70E740481C1C}">
                    <a14:useLocalDpi xmlns:a14="http://schemas.microsoft.com/office/drawing/2010/main"/>
                  </a:ext>
                </a:extLst>
              </a:blip>
              <a:stretch>
                <a:fillRect/>
              </a:stretch>
            </p:blipFill>
            <p:spPr>
              <a:xfrm>
                <a:off x="4633357" y="662152"/>
                <a:ext cx="1786733" cy="529291"/>
              </a:xfrm>
              <a:prstGeom prst="rect">
                <a:avLst/>
              </a:prstGeom>
            </p:spPr>
          </p:pic>
          <p:pic>
            <p:nvPicPr>
              <p:cNvPr id="70" name="Picture 69"/>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4998207" y="5774702"/>
                <a:ext cx="1057036" cy="679522"/>
              </a:xfrm>
              <a:prstGeom prst="rect">
                <a:avLst/>
              </a:prstGeom>
            </p:spPr>
          </p:pic>
        </p:grpSp>
        <p:grpSp>
          <p:nvGrpSpPr>
            <p:cNvPr id="71" name="Group 70"/>
            <p:cNvGrpSpPr/>
            <p:nvPr/>
          </p:nvGrpSpPr>
          <p:grpSpPr>
            <a:xfrm>
              <a:off x="10156538" y="-117307"/>
              <a:ext cx="1685979" cy="5238545"/>
              <a:chOff x="9685665" y="164658"/>
              <a:chExt cx="2027932" cy="6301036"/>
            </a:xfrm>
          </p:grpSpPr>
          <p:pic>
            <p:nvPicPr>
              <p:cNvPr id="72" name="Picture 71"/>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9685665" y="164658"/>
                <a:ext cx="2027932" cy="1524278"/>
              </a:xfrm>
              <a:prstGeom prst="rect">
                <a:avLst/>
              </a:prstGeom>
            </p:spPr>
          </p:pic>
          <p:pic>
            <p:nvPicPr>
              <p:cNvPr id="73" name="Picture 72"/>
              <p:cNvPicPr>
                <a:picLocks noChangeAspect="1"/>
              </p:cNvPicPr>
              <p:nvPr/>
            </p:nvPicPr>
            <p:blipFill>
              <a:blip r:embed="rId11"/>
              <a:stretch>
                <a:fillRect/>
              </a:stretch>
            </p:blipFill>
            <p:spPr>
              <a:xfrm>
                <a:off x="9996939" y="2650894"/>
                <a:ext cx="1405384" cy="1405383"/>
              </a:xfrm>
              <a:prstGeom prst="rect">
                <a:avLst/>
              </a:prstGeom>
            </p:spPr>
          </p:pic>
          <p:pic>
            <p:nvPicPr>
              <p:cNvPr id="74" name="Picture 73"/>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10033505" y="1251517"/>
                <a:ext cx="1332253" cy="774566"/>
              </a:xfrm>
              <a:prstGeom prst="rect">
                <a:avLst/>
              </a:prstGeom>
            </p:spPr>
          </p:pic>
          <p:pic>
            <p:nvPicPr>
              <p:cNvPr id="75" name="Picture 74"/>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9975880" y="5057760"/>
                <a:ext cx="1447503" cy="256209"/>
              </a:xfrm>
              <a:prstGeom prst="rect">
                <a:avLst/>
              </a:prstGeom>
            </p:spPr>
          </p:pic>
          <p:pic>
            <p:nvPicPr>
              <p:cNvPr id="76" name="Picture 75"/>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10024408" y="5763233"/>
                <a:ext cx="1350446" cy="702461"/>
              </a:xfrm>
              <a:prstGeom prst="rect">
                <a:avLst/>
              </a:prstGeom>
            </p:spPr>
          </p:pic>
          <p:pic>
            <p:nvPicPr>
              <p:cNvPr id="77" name="Picture 76"/>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9896932" y="2158681"/>
                <a:ext cx="1605399" cy="687646"/>
              </a:xfrm>
              <a:prstGeom prst="rect">
                <a:avLst/>
              </a:prstGeom>
            </p:spPr>
          </p:pic>
          <p:pic>
            <p:nvPicPr>
              <p:cNvPr id="78" name="Picture 77"/>
              <p:cNvPicPr>
                <a:picLocks noChangeAspect="1"/>
              </p:cNvPicPr>
              <p:nvPr/>
            </p:nvPicPr>
            <p:blipFill>
              <a:blip r:embed="rId16"/>
              <a:stretch>
                <a:fillRect/>
              </a:stretch>
            </p:blipFill>
            <p:spPr>
              <a:xfrm>
                <a:off x="9762367" y="3871674"/>
                <a:ext cx="1874529" cy="812297"/>
              </a:xfrm>
              <a:prstGeom prst="rect">
                <a:avLst/>
              </a:prstGeom>
            </p:spPr>
          </p:pic>
        </p:grpSp>
        <p:grpSp>
          <p:nvGrpSpPr>
            <p:cNvPr id="79" name="Group 78"/>
            <p:cNvGrpSpPr/>
            <p:nvPr/>
          </p:nvGrpSpPr>
          <p:grpSpPr>
            <a:xfrm>
              <a:off x="8290128" y="197898"/>
              <a:ext cx="1488880" cy="4639044"/>
              <a:chOff x="8073056" y="687256"/>
              <a:chExt cx="1790857" cy="5579944"/>
            </a:xfrm>
          </p:grpSpPr>
          <p:pic>
            <p:nvPicPr>
              <p:cNvPr id="80" name="Picture 79"/>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8292991" y="4277947"/>
                <a:ext cx="1332704" cy="170132"/>
              </a:xfrm>
              <a:prstGeom prst="rect">
                <a:avLst/>
              </a:prstGeom>
            </p:spPr>
          </p:pic>
          <p:grpSp>
            <p:nvGrpSpPr>
              <p:cNvPr id="81" name="Group 80"/>
              <p:cNvGrpSpPr/>
              <p:nvPr/>
            </p:nvGrpSpPr>
            <p:grpSpPr>
              <a:xfrm>
                <a:off x="8073056" y="687256"/>
                <a:ext cx="1790857" cy="5579944"/>
                <a:chOff x="8039806" y="687256"/>
                <a:chExt cx="1790857" cy="5579944"/>
              </a:xfrm>
            </p:grpSpPr>
            <p:pic>
              <p:nvPicPr>
                <p:cNvPr id="82" name="Picture 81"/>
                <p:cNvPicPr>
                  <a:picLocks noChangeAspect="1"/>
                </p:cNvPicPr>
                <p:nvPr/>
              </p:nvPicPr>
              <p:blipFill>
                <a:blip r:embed="rId18"/>
                <a:stretch>
                  <a:fillRect/>
                </a:stretch>
              </p:blipFill>
              <p:spPr>
                <a:xfrm>
                  <a:off x="8338860" y="3032462"/>
                  <a:ext cx="1192748" cy="642247"/>
                </a:xfrm>
                <a:prstGeom prst="rect">
                  <a:avLst/>
                </a:prstGeom>
              </p:spPr>
            </p:pic>
            <p:pic>
              <p:nvPicPr>
                <p:cNvPr id="83" name="Picture 82"/>
                <p:cNvPicPr>
                  <a:picLocks noChangeAspect="1"/>
                </p:cNvPicPr>
                <p:nvPr/>
              </p:nvPicPr>
              <p:blipFill>
                <a:blip r:embed="rId19" cstate="hqprint">
                  <a:extLst>
                    <a:ext uri="{28A0092B-C50C-407E-A947-70E740481C1C}">
                      <a14:useLocalDpi xmlns:a14="http://schemas.microsoft.com/office/drawing/2010/main"/>
                    </a:ext>
                  </a:extLst>
                </a:blip>
                <a:stretch>
                  <a:fillRect/>
                </a:stretch>
              </p:blipFill>
              <p:spPr>
                <a:xfrm>
                  <a:off x="8187223" y="687256"/>
                  <a:ext cx="1496022" cy="479083"/>
                </a:xfrm>
                <a:prstGeom prst="rect">
                  <a:avLst/>
                </a:prstGeom>
              </p:spPr>
            </p:pic>
            <p:pic>
              <p:nvPicPr>
                <p:cNvPr id="84" name="Picture 83"/>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8291926" y="1485512"/>
                  <a:ext cx="1286617" cy="306577"/>
                </a:xfrm>
                <a:prstGeom prst="rect">
                  <a:avLst/>
                </a:prstGeom>
              </p:spPr>
            </p:pic>
            <p:pic>
              <p:nvPicPr>
                <p:cNvPr id="85" name="Picture 84"/>
                <p:cNvPicPr>
                  <a:picLocks noChangeAspect="1"/>
                </p:cNvPicPr>
                <p:nvPr/>
              </p:nvPicPr>
              <p:blipFill>
                <a:blip r:embed="rId21"/>
                <a:stretch>
                  <a:fillRect/>
                </a:stretch>
              </p:blipFill>
              <p:spPr>
                <a:xfrm>
                  <a:off x="8324967" y="4949080"/>
                  <a:ext cx="1220534" cy="473568"/>
                </a:xfrm>
                <a:prstGeom prst="rect">
                  <a:avLst/>
                </a:prstGeom>
              </p:spPr>
            </p:pic>
            <p:pic>
              <p:nvPicPr>
                <p:cNvPr id="86" name="Picture 85"/>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8121362" y="5961726"/>
                  <a:ext cx="1627744" cy="305474"/>
                </a:xfrm>
                <a:prstGeom prst="rect">
                  <a:avLst/>
                </a:prstGeom>
              </p:spPr>
            </p:pic>
            <p:pic>
              <p:nvPicPr>
                <p:cNvPr id="87" name="Picture 86"/>
                <p:cNvPicPr>
                  <a:picLocks noChangeAspect="1"/>
                </p:cNvPicPr>
                <p:nvPr/>
              </p:nvPicPr>
              <p:blipFill>
                <a:blip r:embed="rId23" cstate="hqprint">
                  <a:extLst>
                    <a:ext uri="{28A0092B-C50C-407E-A947-70E740481C1C}">
                      <a14:useLocalDpi xmlns:a14="http://schemas.microsoft.com/office/drawing/2010/main"/>
                    </a:ext>
                  </a:extLst>
                </a:blip>
                <a:stretch>
                  <a:fillRect/>
                </a:stretch>
              </p:blipFill>
              <p:spPr>
                <a:xfrm>
                  <a:off x="8039806" y="2417136"/>
                  <a:ext cx="1790857" cy="152496"/>
                </a:xfrm>
                <a:prstGeom prst="rect">
                  <a:avLst/>
                </a:prstGeom>
              </p:spPr>
            </p:pic>
          </p:grpSp>
        </p:grpSp>
        <p:grpSp>
          <p:nvGrpSpPr>
            <p:cNvPr id="88" name="Group 87"/>
            <p:cNvGrpSpPr/>
            <p:nvPr/>
          </p:nvGrpSpPr>
          <p:grpSpPr>
            <a:xfrm>
              <a:off x="6322789" y="772305"/>
              <a:ext cx="1589808" cy="3391653"/>
              <a:chOff x="6079930" y="1378168"/>
              <a:chExt cx="1912257" cy="4079553"/>
            </a:xfrm>
          </p:grpSpPr>
          <p:pic>
            <p:nvPicPr>
              <p:cNvPr id="89" name="Picture 88"/>
              <p:cNvPicPr>
                <a:picLocks noChangeAspect="1"/>
              </p:cNvPicPr>
              <p:nvPr/>
            </p:nvPicPr>
            <p:blipFill>
              <a:blip r:embed="rId24" cstate="hqprint">
                <a:extLst>
                  <a:ext uri="{28A0092B-C50C-407E-A947-70E740481C1C}">
                    <a14:useLocalDpi xmlns:a14="http://schemas.microsoft.com/office/drawing/2010/main"/>
                  </a:ext>
                </a:extLst>
              </a:blip>
              <a:stretch>
                <a:fillRect/>
              </a:stretch>
            </p:blipFill>
            <p:spPr>
              <a:xfrm>
                <a:off x="6426871" y="4914007"/>
                <a:ext cx="1218375" cy="543714"/>
              </a:xfrm>
              <a:prstGeom prst="rect">
                <a:avLst/>
              </a:prstGeom>
            </p:spPr>
          </p:pic>
          <p:pic>
            <p:nvPicPr>
              <p:cNvPr id="90" name="Picture 89"/>
              <p:cNvPicPr>
                <a:picLocks noChangeAspect="1"/>
              </p:cNvPicPr>
              <p:nvPr/>
            </p:nvPicPr>
            <p:blipFill>
              <a:blip r:embed="rId25" cstate="hqprint">
                <a:extLst>
                  <a:ext uri="{28A0092B-C50C-407E-A947-70E740481C1C}">
                    <a14:useLocalDpi xmlns:a14="http://schemas.microsoft.com/office/drawing/2010/main"/>
                  </a:ext>
                </a:extLst>
              </a:blip>
              <a:stretch>
                <a:fillRect/>
              </a:stretch>
            </p:blipFill>
            <p:spPr>
              <a:xfrm>
                <a:off x="6460249" y="1378168"/>
                <a:ext cx="1151618" cy="521265"/>
              </a:xfrm>
              <a:prstGeom prst="rect">
                <a:avLst/>
              </a:prstGeom>
            </p:spPr>
          </p:pic>
          <p:pic>
            <p:nvPicPr>
              <p:cNvPr id="91" name="Picture 90"/>
              <p:cNvPicPr>
                <a:picLocks noChangeAspect="1"/>
              </p:cNvPicPr>
              <p:nvPr/>
            </p:nvPicPr>
            <p:blipFill>
              <a:blip r:embed="rId26"/>
              <a:stretch>
                <a:fillRect/>
              </a:stretch>
            </p:blipFill>
            <p:spPr>
              <a:xfrm>
                <a:off x="6079930" y="2971134"/>
                <a:ext cx="1912257" cy="764902"/>
              </a:xfrm>
              <a:prstGeom prst="rect">
                <a:avLst/>
              </a:prstGeom>
            </p:spPr>
          </p:pic>
          <p:pic>
            <p:nvPicPr>
              <p:cNvPr id="93" name="Picture 92"/>
              <p:cNvPicPr>
                <a:picLocks noChangeAspect="1"/>
              </p:cNvPicPr>
              <p:nvPr/>
            </p:nvPicPr>
            <p:blipFill>
              <a:blip r:embed="rId27">
                <a:extLst>
                  <a:ext uri="{28A0092B-C50C-407E-A947-70E740481C1C}">
                    <a14:useLocalDpi xmlns:a14="http://schemas.microsoft.com/office/drawing/2010/main"/>
                  </a:ext>
                </a:extLst>
              </a:blip>
              <a:stretch>
                <a:fillRect/>
              </a:stretch>
            </p:blipFill>
            <p:spPr>
              <a:xfrm>
                <a:off x="6443428" y="2270605"/>
                <a:ext cx="1185261" cy="463798"/>
              </a:xfrm>
              <a:prstGeom prst="rect">
                <a:avLst/>
              </a:prstGeom>
            </p:spPr>
          </p:pic>
          <p:pic>
            <p:nvPicPr>
              <p:cNvPr id="94" name="Picture 93"/>
              <p:cNvPicPr>
                <a:picLocks noChangeAspect="1"/>
              </p:cNvPicPr>
              <p:nvPr/>
            </p:nvPicPr>
            <p:blipFill>
              <a:blip r:embed="rId28" cstate="hqprint">
                <a:extLst>
                  <a:ext uri="{28A0092B-C50C-407E-A947-70E740481C1C}">
                    <a14:useLocalDpi xmlns:a14="http://schemas.microsoft.com/office/drawing/2010/main"/>
                  </a:ext>
                </a:extLst>
              </a:blip>
              <a:stretch>
                <a:fillRect/>
              </a:stretch>
            </p:blipFill>
            <p:spPr>
              <a:xfrm>
                <a:off x="6185815" y="4107565"/>
                <a:ext cx="1700486" cy="340514"/>
              </a:xfrm>
              <a:prstGeom prst="rect">
                <a:avLst/>
              </a:prstGeom>
            </p:spPr>
          </p:pic>
        </p:grpSp>
        <p:pic>
          <p:nvPicPr>
            <p:cNvPr id="3074" name="Picture 2" descr="https://upload.wikimedia.org/wikipedia/commons/thumb/6/6b/United_Parcel_Service_logo_2014.svg/859px-United_Parcel_Service_logo_2014.svg.png">
              <a:extLst>
                <a:ext uri="{FF2B5EF4-FFF2-40B4-BE49-F238E27FC236}">
                  <a16:creationId xmlns:a16="http://schemas.microsoft.com/office/drawing/2014/main" id="{12AA912F-CEFA-4AD8-8B63-C96DA6F24736}"/>
                </a:ext>
              </a:extLst>
            </p:cNvPr>
            <p:cNvPicPr>
              <a:picLocks noChangeAspect="1" noChangeArrowheads="1"/>
            </p:cNvPicPr>
            <p:nvPr/>
          </p:nvPicPr>
          <p:blipFill>
            <a:blip r:embed="rId29" cstate="hqprint">
              <a:extLst>
                <a:ext uri="{28A0092B-C50C-407E-A947-70E740481C1C}">
                  <a14:useLocalDpi xmlns:a14="http://schemas.microsoft.com/office/drawing/2010/main"/>
                </a:ext>
              </a:extLst>
            </a:blip>
            <a:srcRect/>
            <a:stretch>
              <a:fillRect/>
            </a:stretch>
          </p:blipFill>
          <p:spPr bwMode="auto">
            <a:xfrm>
              <a:off x="6919606" y="167818"/>
              <a:ext cx="396175" cy="47227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upload.wikimedia.org/wikipedia/en/thumb/7/71/Minnesota_Twins_logo.svg/1200px-Minnesota_Twins_logo.svg.png">
              <a:extLst>
                <a:ext uri="{FF2B5EF4-FFF2-40B4-BE49-F238E27FC236}">
                  <a16:creationId xmlns:a16="http://schemas.microsoft.com/office/drawing/2014/main" id="{7805715D-897A-4538-8CAD-B9B7F8688A48}"/>
                </a:ext>
              </a:extLst>
            </p:cNvPr>
            <p:cNvPicPr>
              <a:picLocks noChangeAspect="1" noChangeArrowheads="1"/>
            </p:cNvPicPr>
            <p:nvPr/>
          </p:nvPicPr>
          <p:blipFill>
            <a:blip r:embed="rId30" cstate="hqprint">
              <a:extLst>
                <a:ext uri="{28A0092B-C50C-407E-A947-70E740481C1C}">
                  <a14:useLocalDpi xmlns:a14="http://schemas.microsoft.com/office/drawing/2010/main"/>
                </a:ext>
              </a:extLst>
            </a:blip>
            <a:srcRect/>
            <a:stretch>
              <a:fillRect/>
            </a:stretch>
          </p:blipFill>
          <p:spPr bwMode="auto">
            <a:xfrm>
              <a:off x="8698453" y="5204545"/>
              <a:ext cx="672224" cy="67222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0B0079B-A8FD-4A2E-A03B-1B9D5E604603}"/>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901752" y="5307924"/>
              <a:ext cx="748071" cy="465466"/>
            </a:xfrm>
            <a:prstGeom prst="rect">
              <a:avLst/>
            </a:prstGeom>
          </p:spPr>
        </p:pic>
        <p:pic>
          <p:nvPicPr>
            <p:cNvPr id="5" name="Picture 4">
              <a:extLst>
                <a:ext uri="{FF2B5EF4-FFF2-40B4-BE49-F238E27FC236}">
                  <a16:creationId xmlns:a16="http://schemas.microsoft.com/office/drawing/2014/main" id="{313F1696-88AB-4C1D-8B0B-695D7CCC2CE0}"/>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672902" y="5273957"/>
              <a:ext cx="889579" cy="533400"/>
            </a:xfrm>
            <a:prstGeom prst="rect">
              <a:avLst/>
            </a:prstGeom>
          </p:spPr>
        </p:pic>
        <p:pic>
          <p:nvPicPr>
            <p:cNvPr id="9" name="Picture 8" descr="A picture containing clipart&#10;&#10;Description automatically generated">
              <a:extLst>
                <a:ext uri="{FF2B5EF4-FFF2-40B4-BE49-F238E27FC236}">
                  <a16:creationId xmlns:a16="http://schemas.microsoft.com/office/drawing/2014/main" id="{0D2EE189-49F0-494A-98EA-A8F95CEB1494}"/>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8400290" y="6154418"/>
              <a:ext cx="1310913" cy="381496"/>
            </a:xfrm>
            <a:prstGeom prst="rect">
              <a:avLst/>
            </a:prstGeom>
          </p:spPr>
        </p:pic>
        <p:pic>
          <p:nvPicPr>
            <p:cNvPr id="11" name="Picture 10" descr="A close up of a sign&#10;&#10;Description automatically generated">
              <a:extLst>
                <a:ext uri="{FF2B5EF4-FFF2-40B4-BE49-F238E27FC236}">
                  <a16:creationId xmlns:a16="http://schemas.microsoft.com/office/drawing/2014/main" id="{49301654-3AE8-4B1D-AF1C-8920F46EFD22}"/>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6538003" y="6087048"/>
              <a:ext cx="1134586" cy="516237"/>
            </a:xfrm>
            <a:prstGeom prst="rect">
              <a:avLst/>
            </a:prstGeom>
          </p:spPr>
        </p:pic>
        <p:pic>
          <p:nvPicPr>
            <p:cNvPr id="13" name="Picture 12">
              <a:extLst>
                <a:ext uri="{FF2B5EF4-FFF2-40B4-BE49-F238E27FC236}">
                  <a16:creationId xmlns:a16="http://schemas.microsoft.com/office/drawing/2014/main" id="{EB726A8A-630A-45DE-87A5-B56E44AFE0D6}"/>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524527" y="6081514"/>
              <a:ext cx="1560576" cy="527304"/>
            </a:xfrm>
            <a:prstGeom prst="rect">
              <a:avLst/>
            </a:prstGeom>
          </p:spPr>
        </p:pic>
        <p:pic>
          <p:nvPicPr>
            <p:cNvPr id="15" name="Picture 14" descr="A picture containing clipart&#10;&#10;Description automatically generated">
              <a:extLst>
                <a:ext uri="{FF2B5EF4-FFF2-40B4-BE49-F238E27FC236}">
                  <a16:creationId xmlns:a16="http://schemas.microsoft.com/office/drawing/2014/main" id="{575BAB9D-01FC-492E-8C1E-0A676F5F51F5}"/>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0204621" y="5404513"/>
              <a:ext cx="1589808" cy="272288"/>
            </a:xfrm>
            <a:prstGeom prst="rect">
              <a:avLst/>
            </a:prstGeom>
          </p:spPr>
        </p:pic>
        <p:pic>
          <p:nvPicPr>
            <p:cNvPr id="17" name="Picture 16" descr="A close up of a logo&#10;&#10;Description automatically generated">
              <a:extLst>
                <a:ext uri="{FF2B5EF4-FFF2-40B4-BE49-F238E27FC236}">
                  <a16:creationId xmlns:a16="http://schemas.microsoft.com/office/drawing/2014/main" id="{26C77EB6-CF30-43C1-B244-47E79A4C3129}"/>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0217566" y="6168911"/>
              <a:ext cx="1539128" cy="352510"/>
            </a:xfrm>
            <a:prstGeom prst="rect">
              <a:avLst/>
            </a:prstGeom>
          </p:spPr>
        </p:pic>
        <p:pic>
          <p:nvPicPr>
            <p:cNvPr id="19" name="Picture 18" descr="A close up of a logo&#10;&#10;Description automatically generated">
              <a:extLst>
                <a:ext uri="{FF2B5EF4-FFF2-40B4-BE49-F238E27FC236}">
                  <a16:creationId xmlns:a16="http://schemas.microsoft.com/office/drawing/2014/main" id="{9670A25E-B99C-4774-A7B3-C22C3A5F88AA}"/>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6523223" y="4339060"/>
              <a:ext cx="1188940" cy="741795"/>
            </a:xfrm>
            <a:prstGeom prst="rect">
              <a:avLst/>
            </a:prstGeom>
          </p:spPr>
        </p:pic>
      </p:grpSp>
      <p:pic>
        <p:nvPicPr>
          <p:cNvPr id="6" name="Picture 5" descr="A close up of a logo&#10;&#10;Description automatically generated">
            <a:extLst>
              <a:ext uri="{FF2B5EF4-FFF2-40B4-BE49-F238E27FC236}">
                <a16:creationId xmlns:a16="http://schemas.microsoft.com/office/drawing/2014/main" id="{A4B45DA3-F9D4-40AA-8939-92915D021A50}"/>
              </a:ext>
            </a:extLst>
          </p:cNvPr>
          <p:cNvPicPr>
            <a:picLocks noChangeAspect="1"/>
          </p:cNvPicPr>
          <p:nvPr/>
        </p:nvPicPr>
        <p:blipFill>
          <a:blip r:embed="rId39"/>
          <a:stretch>
            <a:fillRect/>
          </a:stretch>
        </p:blipFill>
        <p:spPr>
          <a:xfrm>
            <a:off x="751107" y="855316"/>
            <a:ext cx="2157064" cy="2157064"/>
          </a:xfrm>
          <a:prstGeom prst="rect">
            <a:avLst/>
          </a:prstGeom>
        </p:spPr>
      </p:pic>
    </p:spTree>
    <p:extLst>
      <p:ext uri="{BB962C8B-B14F-4D97-AF65-F5344CB8AC3E}">
        <p14:creationId xmlns:p14="http://schemas.microsoft.com/office/powerpoint/2010/main" val="225592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300"/>
                                        <p:tgtEl>
                                          <p:spTgt spid="48"/>
                                        </p:tgtEl>
                                      </p:cBhvr>
                                    </p:animEffect>
                                  </p:childTnLst>
                                </p:cTn>
                              </p:par>
                              <p:par>
                                <p:cTn id="8" presetID="35" presetClass="path" presetSubtype="0" decel="100000" fill="hold" grpId="1" nodeType="withEffect">
                                  <p:stCondLst>
                                    <p:cond delay="0"/>
                                  </p:stCondLst>
                                  <p:childTnLst>
                                    <p:animMotion origin="layout" path="M -0.05547 0.00023 L 3.125E-6 0.00023 " pathEditMode="relative" rAng="0" ptsTypes="AA">
                                      <p:cBhvr>
                                        <p:cTn id="9" dur="400" fill="hold"/>
                                        <p:tgtEl>
                                          <p:spTgt spid="48"/>
                                        </p:tgtEl>
                                        <p:attrNameLst>
                                          <p:attrName>ppt_x</p:attrName>
                                          <p:attrName>ppt_y</p:attrName>
                                        </p:attrNameLst>
                                      </p:cBhvr>
                                      <p:rCtr x="2773" y="0"/>
                                    </p:animMotion>
                                  </p:childTnLst>
                                </p:cTn>
                              </p:par>
                            </p:childTnLst>
                          </p:cTn>
                        </p:par>
                        <p:par>
                          <p:cTn id="10" fill="hold">
                            <p:stCondLst>
                              <p:cond delay="400"/>
                            </p:stCondLst>
                            <p:childTnLst>
                              <p:par>
                                <p:cTn id="11" presetID="10" presetClass="entr" presetSubtype="0" fill="hold" grpId="0" nodeType="afterEffect">
                                  <p:stCondLst>
                                    <p:cond delay="10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300"/>
                                        <p:tgtEl>
                                          <p:spTgt spid="53"/>
                                        </p:tgtEl>
                                      </p:cBhvr>
                                    </p:animEffect>
                                  </p:childTnLst>
                                </p:cTn>
                              </p:par>
                              <p:par>
                                <p:cTn id="14" presetID="35" presetClass="path" presetSubtype="0" decel="100000" fill="hold" grpId="1" nodeType="withEffect">
                                  <p:stCondLst>
                                    <p:cond delay="0"/>
                                  </p:stCondLst>
                                  <p:childTnLst>
                                    <p:animMotion origin="layout" path="M -0.05547 0.00023 L 1.25E-6 0.00023 " pathEditMode="relative" rAng="0" ptsTypes="AA">
                                      <p:cBhvr>
                                        <p:cTn id="15" dur="400" fill="hold"/>
                                        <p:tgtEl>
                                          <p:spTgt spid="53"/>
                                        </p:tgtEl>
                                        <p:attrNameLst>
                                          <p:attrName>ppt_x</p:attrName>
                                          <p:attrName>ppt_y</p:attrName>
                                        </p:attrNameLst>
                                      </p:cBhvr>
                                      <p:rCtr x="2773" y="0"/>
                                    </p:animMotion>
                                  </p:childTnLst>
                                </p:cTn>
                              </p:par>
                            </p:childTnLst>
                          </p:cTn>
                        </p:par>
                        <p:par>
                          <p:cTn id="16" fill="hold">
                            <p:stCondLst>
                              <p:cond delay="800"/>
                            </p:stCondLst>
                            <p:childTnLst>
                              <p:par>
                                <p:cTn id="17" presetID="22" presetClass="entr" presetSubtype="8"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8" grpId="1"/>
      <p:bldP spid="53" grpId="0"/>
      <p:bldP spid="53"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0BB10-D819-4CDD-9F71-D9C38EBBFBC5}"/>
              </a:ext>
            </a:extLst>
          </p:cNvPr>
          <p:cNvSpPr>
            <a:spLocks noGrp="1"/>
          </p:cNvSpPr>
          <p:nvPr>
            <p:ph type="title"/>
          </p:nvPr>
        </p:nvSpPr>
        <p:spPr/>
        <p:txBody>
          <a:bodyPr/>
          <a:lstStyle/>
          <a:p>
            <a:r>
              <a:rPr lang="en-US"/>
              <a:t>Recap</a:t>
            </a:r>
          </a:p>
        </p:txBody>
      </p:sp>
      <p:sp>
        <p:nvSpPr>
          <p:cNvPr id="3" name="Text Placeholder 2">
            <a:extLst>
              <a:ext uri="{FF2B5EF4-FFF2-40B4-BE49-F238E27FC236}">
                <a16:creationId xmlns:a16="http://schemas.microsoft.com/office/drawing/2014/main" id="{C11CDB14-545F-40DB-A9B2-55C8A789EEFB}"/>
              </a:ext>
            </a:extLst>
          </p:cNvPr>
          <p:cNvSpPr>
            <a:spLocks noGrp="1"/>
          </p:cNvSpPr>
          <p:nvPr>
            <p:ph type="body" sz="quarter" idx="10"/>
          </p:nvPr>
        </p:nvSpPr>
        <p:spPr>
          <a:xfrm>
            <a:off x="586390" y="1434370"/>
            <a:ext cx="11018520" cy="5146024"/>
          </a:xfrm>
        </p:spPr>
        <p:txBody>
          <a:bodyPr/>
          <a:lstStyle/>
          <a:p>
            <a:pPr marL="457200" indent="-457200">
              <a:buFont typeface="Arial" panose="020B0604020202020204" pitchFamily="34" charset="0"/>
              <a:buChar char="•"/>
            </a:pPr>
            <a:r>
              <a:rPr lang="en-US"/>
              <a:t>Native iOS, Android, </a:t>
            </a:r>
            <a:r>
              <a:rPr lang="en-US" err="1"/>
              <a:t>watchOS</a:t>
            </a:r>
            <a:r>
              <a:rPr lang="en-US"/>
              <a:t>, </a:t>
            </a:r>
            <a:r>
              <a:rPr lang="en-US" err="1"/>
              <a:t>tvOS</a:t>
            </a:r>
            <a:r>
              <a:rPr lang="en-US"/>
              <a:t>, and macOS apps in C# &amp; Visual Studio 2019 &amp; Visual Studio 2019 for Mac with Xamarin</a:t>
            </a:r>
          </a:p>
          <a:p>
            <a:pPr marL="457200" indent="-457200">
              <a:buFont typeface="Arial" panose="020B0604020202020204" pitchFamily="34" charset="0"/>
              <a:buChar char="•"/>
            </a:pPr>
            <a:r>
              <a:rPr lang="en-US"/>
              <a:t>Share .NET Business Logic with Any App</a:t>
            </a:r>
          </a:p>
          <a:p>
            <a:pPr marL="685800" lvl="1" indent="-457200">
              <a:buFont typeface="Arial" panose="020B0604020202020204" pitchFamily="34" charset="0"/>
              <a:buChar char="•"/>
            </a:pPr>
            <a:r>
              <a:rPr lang="en-US"/>
              <a:t>Works with all your favorite libraries (JSON.NET, Refit, Polly, etc.)</a:t>
            </a:r>
          </a:p>
          <a:p>
            <a:pPr marL="457200" indent="-457200">
              <a:buFont typeface="Arial" panose="020B0604020202020204" pitchFamily="34" charset="0"/>
              <a:buChar char="•"/>
            </a:pPr>
            <a:r>
              <a:rPr lang="en-US"/>
              <a:t>Shared Native APIs with Xamarin.Essentials</a:t>
            </a:r>
          </a:p>
          <a:p>
            <a:pPr marL="457200" indent="-457200">
              <a:buFont typeface="Arial" panose="020B0604020202020204" pitchFamily="34" charset="0"/>
              <a:buChar char="•"/>
            </a:pPr>
            <a:r>
              <a:rPr lang="en-US"/>
              <a:t>Shared Native UI with Xamarin.Forms</a:t>
            </a:r>
          </a:p>
          <a:p>
            <a:pPr marL="457200" indent="-457200">
              <a:buFont typeface="Arial" panose="020B0604020202020204" pitchFamily="34" charset="0"/>
              <a:buChar char="•"/>
            </a:pPr>
            <a:r>
              <a:rPr lang="en-US"/>
              <a:t>Compatible with Latest Visual Studio Features</a:t>
            </a:r>
          </a:p>
          <a:p>
            <a:pPr marL="685800" lvl="1" indent="-457200">
              <a:buFont typeface="Arial" panose="020B0604020202020204" pitchFamily="34" charset="0"/>
              <a:buChar char="•"/>
            </a:pPr>
            <a:r>
              <a:rPr lang="en-US"/>
              <a:t>Live Share</a:t>
            </a:r>
          </a:p>
          <a:p>
            <a:pPr marL="685800" lvl="1" indent="-457200">
              <a:buFont typeface="Arial" panose="020B0604020202020204" pitchFamily="34" charset="0"/>
              <a:buChar char="•"/>
            </a:pPr>
            <a:r>
              <a:rPr lang="en-US" err="1"/>
              <a:t>IntelliCode</a:t>
            </a:r>
            <a:endParaRPr lang="en-US"/>
          </a:p>
          <a:p>
            <a:pPr marL="685800" lvl="1" indent="-457200">
              <a:buFont typeface="Arial" panose="020B0604020202020204" pitchFamily="34" charset="0"/>
              <a:buChar char="•"/>
            </a:pPr>
            <a:r>
              <a:rPr lang="en-US"/>
              <a:t>Previewers</a:t>
            </a:r>
          </a:p>
          <a:p>
            <a:pPr marL="685800" lvl="1" indent="-457200">
              <a:buFont typeface="Arial" panose="020B0604020202020204" pitchFamily="34" charset="0"/>
              <a:buChar char="•"/>
            </a:pPr>
            <a:r>
              <a:rPr lang="en-US"/>
              <a:t>iOS Remote Simulator</a:t>
            </a:r>
          </a:p>
          <a:p>
            <a:pPr marL="685800" lvl="1" indent="-457200">
              <a:buFont typeface="Arial" panose="020B0604020202020204" pitchFamily="34" charset="0"/>
              <a:buChar char="•"/>
            </a:pPr>
            <a:endParaRPr lang="en-US"/>
          </a:p>
        </p:txBody>
      </p:sp>
    </p:spTree>
    <p:extLst>
      <p:ext uri="{BB962C8B-B14F-4D97-AF65-F5344CB8AC3E}">
        <p14:creationId xmlns:p14="http://schemas.microsoft.com/office/powerpoint/2010/main" val="1913687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5842A4-96B0-4D30-921E-7AC1B3653DD6}"/>
              </a:ext>
            </a:extLst>
          </p:cNvPr>
          <p:cNvSpPr>
            <a:spLocks noGrp="1"/>
          </p:cNvSpPr>
          <p:nvPr>
            <p:ph type="title"/>
          </p:nvPr>
        </p:nvSpPr>
        <p:spPr>
          <a:xfrm>
            <a:off x="585216" y="2537210"/>
            <a:ext cx="9144000" cy="997196"/>
          </a:xfrm>
        </p:spPr>
        <p:txBody>
          <a:bodyPr/>
          <a:lstStyle/>
          <a:p>
            <a:r>
              <a:rPr lang="en-US"/>
              <a:t>Get Started Today</a:t>
            </a:r>
            <a:br>
              <a:rPr lang="en-US"/>
            </a:br>
            <a:r>
              <a:rPr lang="en-US"/>
              <a:t>visualstudio.com/</a:t>
            </a:r>
            <a:r>
              <a:rPr lang="en-US" err="1"/>
              <a:t>xamarin</a:t>
            </a:r>
            <a:endParaRPr lang="en-US"/>
          </a:p>
        </p:txBody>
      </p:sp>
    </p:spTree>
    <p:extLst>
      <p:ext uri="{BB962C8B-B14F-4D97-AF65-F5344CB8AC3E}">
        <p14:creationId xmlns:p14="http://schemas.microsoft.com/office/powerpoint/2010/main" val="95145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185416" y="1356184"/>
            <a:ext cx="6525235" cy="821606"/>
          </a:xfrm>
          <a:prstGeom prst="rect">
            <a:avLst/>
          </a:prstGeom>
        </p:spPr>
        <p:txBody>
          <a:bodyPr vert="horz" wrap="square" lIns="179259" tIns="143407" rIns="179259" bIns="143407"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281">
              <a:lnSpc>
                <a:spcPct val="60000"/>
              </a:lnSpc>
              <a:buClr>
                <a:srgbClr val="FFFFFF"/>
              </a:buClr>
              <a:buSzPct val="90000"/>
            </a:pPr>
            <a:r>
              <a:rPr lang="en-US" sz="7645" spc="0">
                <a:solidFill>
                  <a:srgbClr val="404040"/>
                </a:solidFill>
              </a:rPr>
              <a:t>Thank you. </a:t>
            </a:r>
            <a:endParaRPr lang="en-US" sz="7645" spc="0">
              <a:solidFill>
                <a:srgbClr val="404040"/>
              </a:solidFill>
              <a:latin typeface="Segoe UI"/>
            </a:endParaRPr>
          </a:p>
        </p:txBody>
      </p:sp>
      <p:sp>
        <p:nvSpPr>
          <p:cNvPr id="8" name="TextBox 7"/>
          <p:cNvSpPr txBox="1"/>
          <p:nvPr/>
        </p:nvSpPr>
        <p:spPr>
          <a:xfrm>
            <a:off x="4146242" y="-846502"/>
            <a:ext cx="362083" cy="615480"/>
          </a:xfrm>
          <a:prstGeom prst="rect">
            <a:avLst/>
          </a:prstGeom>
          <a:noFill/>
        </p:spPr>
        <p:txBody>
          <a:bodyPr wrap="none" lIns="179259" tIns="143407" rIns="179259" bIns="143407" rtlCol="0">
            <a:spAutoFit/>
          </a:bodyPr>
          <a:lstStyle/>
          <a:p>
            <a:pPr defTabSz="914314">
              <a:lnSpc>
                <a:spcPct val="90000"/>
              </a:lnSpc>
              <a:spcAft>
                <a:spcPts val="588"/>
              </a:spcAft>
            </a:pPr>
            <a:endParaRPr lang="en-US" sz="2353" kern="0" err="1">
              <a:gradFill>
                <a:gsLst>
                  <a:gs pos="2917">
                    <a:srgbClr val="404040"/>
                  </a:gs>
                  <a:gs pos="30000">
                    <a:srgbClr val="404040"/>
                  </a:gs>
                </a:gsLst>
                <a:lin ang="5400000" scaled="0"/>
              </a:gradFill>
            </a:endParaRP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8749" y="4315172"/>
            <a:ext cx="556975" cy="1889861"/>
          </a:xfrm>
          <a:prstGeom prst="rect">
            <a:avLst/>
          </a:prstGeom>
        </p:spPr>
      </p:pic>
      <p:sp>
        <p:nvSpPr>
          <p:cNvPr id="12" name="TextBox 11"/>
          <p:cNvSpPr txBox="1"/>
          <p:nvPr/>
        </p:nvSpPr>
        <p:spPr>
          <a:xfrm>
            <a:off x="1736964" y="4174371"/>
            <a:ext cx="5825163" cy="124461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4" tIns="18674" rIns="18674" bIns="18674" numCol="1" spcCol="14288" rtlCol="0" anchor="ctr">
            <a:spAutoFit/>
          </a:bodyPr>
          <a:lstStyle/>
          <a:p>
            <a:pPr defTabSz="914314"/>
            <a:r>
              <a:rPr lang="en-US" sz="1961" kern="0">
                <a:solidFill>
                  <a:srgbClr val="404040"/>
                </a:solidFill>
                <a:cs typeface="Arial"/>
              </a:rPr>
              <a:t>James</a:t>
            </a:r>
          </a:p>
          <a:p>
            <a:pPr defTabSz="914314"/>
            <a:r>
              <a:rPr lang="en-US" sz="1961" kern="0" err="1">
                <a:solidFill>
                  <a:srgbClr val="404040"/>
                </a:solidFill>
                <a:cs typeface="Arial"/>
              </a:rPr>
              <a:t>Montemagno</a:t>
            </a:r>
            <a:endParaRPr lang="en-US" sz="1961" kern="0">
              <a:solidFill>
                <a:srgbClr val="404040"/>
              </a:solidFill>
              <a:cs typeface="Arial"/>
            </a:endParaRPr>
          </a:p>
          <a:p>
            <a:pPr defTabSz="914314"/>
            <a:r>
              <a:rPr lang="en-US" sz="1961" kern="0">
                <a:solidFill>
                  <a:srgbClr val="404040"/>
                </a:solidFill>
                <a:latin typeface="Segoe UI Light"/>
                <a:cs typeface="Arial"/>
              </a:rPr>
              <a:t>Principal Program Manager – Mobile Developer Tools, Microsoft</a:t>
            </a:r>
          </a:p>
        </p:txBody>
      </p:sp>
      <p:cxnSp>
        <p:nvCxnSpPr>
          <p:cNvPr id="14" name="Straight Connector 13"/>
          <p:cNvCxnSpPr/>
          <p:nvPr/>
        </p:nvCxnSpPr>
        <p:spPr>
          <a:xfrm flipV="1">
            <a:off x="1776344" y="5590386"/>
            <a:ext cx="9366000" cy="4667"/>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653" y="5819122"/>
            <a:ext cx="9540280" cy="402161"/>
            <a:chOff x="1735137" y="5935662"/>
            <a:chExt cx="9732963" cy="410285"/>
          </a:xfrm>
        </p:grpSpPr>
        <p:sp>
          <p:nvSpPr>
            <p:cNvPr id="10" name="TextBox 9"/>
            <p:cNvSpPr txBox="1"/>
            <p:nvPr/>
          </p:nvSpPr>
          <p:spPr>
            <a:xfrm>
              <a:off x="1735137" y="5935662"/>
              <a:ext cx="2328863" cy="410285"/>
            </a:xfrm>
            <a:prstGeom prst="rect">
              <a:avLst/>
            </a:prstGeom>
            <a:noFill/>
          </p:spPr>
          <p:txBody>
            <a:bodyPr wrap="square" rtlCol="0">
              <a:spAutoFit/>
            </a:bodyPr>
            <a:lstStyle/>
            <a:p>
              <a:pPr defTabSz="914314">
                <a:lnSpc>
                  <a:spcPct val="130000"/>
                </a:lnSpc>
              </a:pPr>
              <a:r>
                <a:rPr lang="en-US" sz="1730" kern="0">
                  <a:solidFill>
                    <a:srgbClr val="404040"/>
                  </a:solidFill>
                  <a:latin typeface="Segoe UI Light"/>
                  <a:cs typeface="Arial"/>
                </a:rPr>
                <a:t>motz@microsoft.com</a:t>
              </a:r>
            </a:p>
          </p:txBody>
        </p:sp>
        <p:sp>
          <p:nvSpPr>
            <p:cNvPr id="11" name="TextBox 10"/>
            <p:cNvSpPr txBox="1"/>
            <p:nvPr/>
          </p:nvSpPr>
          <p:spPr>
            <a:xfrm>
              <a:off x="5833269" y="5935662"/>
              <a:ext cx="2024063" cy="410285"/>
            </a:xfrm>
            <a:prstGeom prst="rect">
              <a:avLst/>
            </a:prstGeom>
            <a:noFill/>
          </p:spPr>
          <p:txBody>
            <a:bodyPr wrap="square" rtlCol="0">
              <a:spAutoFit/>
            </a:bodyPr>
            <a:lstStyle/>
            <a:p>
              <a:pPr algn="ctr" defTabSz="914314">
                <a:lnSpc>
                  <a:spcPct val="130000"/>
                </a:lnSpc>
              </a:pPr>
              <a:r>
                <a:rPr lang="en-US" sz="1730" kern="0">
                  <a:solidFill>
                    <a:srgbClr val="404040"/>
                  </a:solidFill>
                  <a:latin typeface="Segoe UI Light"/>
                  <a:cs typeface="Arial"/>
                </a:rPr>
                <a:t>Montemagno.com</a:t>
              </a:r>
            </a:p>
          </p:txBody>
        </p:sp>
        <p:sp>
          <p:nvSpPr>
            <p:cNvPr id="15" name="TextBox 14"/>
            <p:cNvSpPr txBox="1"/>
            <p:nvPr/>
          </p:nvSpPr>
          <p:spPr>
            <a:xfrm>
              <a:off x="8978900" y="5935662"/>
              <a:ext cx="2489200" cy="410285"/>
            </a:xfrm>
            <a:prstGeom prst="rect">
              <a:avLst/>
            </a:prstGeom>
            <a:noFill/>
          </p:spPr>
          <p:txBody>
            <a:bodyPr wrap="square" rtlCol="0">
              <a:spAutoFit/>
            </a:bodyPr>
            <a:lstStyle/>
            <a:p>
              <a:pPr algn="r" defTabSz="914314">
                <a:lnSpc>
                  <a:spcPct val="130000"/>
                </a:lnSpc>
              </a:pPr>
              <a:r>
                <a:rPr lang="en-US" sz="1730" kern="0">
                  <a:solidFill>
                    <a:srgbClr val="404040"/>
                  </a:solidFill>
                  <a:latin typeface="Segoe UI Light"/>
                  <a:cs typeface="Arial"/>
                </a:rPr>
                <a:t>@</a:t>
              </a:r>
              <a:r>
                <a:rPr lang="en-US" sz="1730" kern="0" err="1">
                  <a:solidFill>
                    <a:srgbClr val="404040"/>
                  </a:solidFill>
                  <a:latin typeface="Segoe UI Light"/>
                  <a:cs typeface="Arial"/>
                </a:rPr>
                <a:t>JamesMontemagno</a:t>
              </a:r>
              <a:endParaRPr lang="en-US" sz="1730" kern="0">
                <a:solidFill>
                  <a:srgbClr val="404040"/>
                </a:solidFill>
                <a:latin typeface="Segoe UI Light"/>
                <a:cs typeface="Arial"/>
              </a:endParaRPr>
            </a:p>
          </p:txBody>
        </p:sp>
      </p:grpSp>
      <p:pic>
        <p:nvPicPr>
          <p:cNvPr id="13" name="Picture 1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52016" y="811313"/>
            <a:ext cx="1491879" cy="1491879"/>
          </a:xfrm>
          <a:prstGeom prst="rect">
            <a:avLst/>
          </a:prstGeom>
        </p:spPr>
      </p:pic>
      <p:sp>
        <p:nvSpPr>
          <p:cNvPr id="16" name="TextBox 15"/>
          <p:cNvSpPr txBox="1"/>
          <p:nvPr/>
        </p:nvSpPr>
        <p:spPr>
          <a:xfrm>
            <a:off x="8430552" y="1130200"/>
            <a:ext cx="3796813" cy="926407"/>
          </a:xfrm>
          <a:prstGeom prst="rect">
            <a:avLst/>
          </a:prstGeom>
          <a:noFill/>
        </p:spPr>
        <p:txBody>
          <a:bodyPr wrap="square" rtlCol="0">
            <a:spAutoFit/>
          </a:bodyPr>
          <a:lstStyle/>
          <a:p>
            <a:pPr defTabSz="457058">
              <a:lnSpc>
                <a:spcPct val="130000"/>
              </a:lnSpc>
              <a:defRPr/>
            </a:pPr>
            <a:r>
              <a:rPr lang="en-US" sz="2200" kern="0">
                <a:solidFill>
                  <a:sysClr val="windowText" lastClr="000000"/>
                </a:solidFill>
                <a:latin typeface="Segoe UI Light"/>
                <a:ea typeface=""/>
                <a:cs typeface="Arial"/>
              </a:rPr>
              <a:t>Weekly development podcast</a:t>
            </a:r>
          </a:p>
          <a:p>
            <a:pPr defTabSz="457058">
              <a:lnSpc>
                <a:spcPct val="130000"/>
              </a:lnSpc>
              <a:defRPr/>
            </a:pPr>
            <a:r>
              <a:rPr lang="en-US" sz="2200" kern="0">
                <a:solidFill>
                  <a:sysClr val="windowText" lastClr="000000"/>
                </a:solidFill>
                <a:latin typeface="Segoe UI Light"/>
                <a:ea typeface=""/>
                <a:cs typeface="Arial"/>
              </a:rPr>
              <a:t>mergeconflict.fm</a:t>
            </a:r>
          </a:p>
        </p:txBody>
      </p:sp>
      <p:sp>
        <p:nvSpPr>
          <p:cNvPr id="17" name="TextBox 16"/>
          <p:cNvSpPr txBox="1"/>
          <p:nvPr/>
        </p:nvSpPr>
        <p:spPr>
          <a:xfrm>
            <a:off x="8358672" y="2617252"/>
            <a:ext cx="6655854" cy="926407"/>
          </a:xfrm>
          <a:prstGeom prst="rect">
            <a:avLst/>
          </a:prstGeom>
          <a:noFill/>
        </p:spPr>
        <p:txBody>
          <a:bodyPr wrap="square" rtlCol="0">
            <a:spAutoFit/>
          </a:bodyPr>
          <a:lstStyle/>
          <a:p>
            <a:pPr defTabSz="457058">
              <a:lnSpc>
                <a:spcPct val="130000"/>
              </a:lnSpc>
              <a:defRPr/>
            </a:pPr>
            <a:r>
              <a:rPr lang="en-US" sz="2200" kern="0">
                <a:solidFill>
                  <a:sysClr val="windowText" lastClr="000000"/>
                </a:solidFill>
                <a:latin typeface="Segoe UI Light"/>
                <a:ea typeface=""/>
                <a:cs typeface="Arial"/>
              </a:rPr>
              <a:t>Weekly development show</a:t>
            </a:r>
          </a:p>
          <a:p>
            <a:pPr defTabSz="457058">
              <a:lnSpc>
                <a:spcPct val="130000"/>
              </a:lnSpc>
              <a:defRPr/>
            </a:pPr>
            <a:r>
              <a:rPr lang="en-US" sz="2200" kern="0">
                <a:solidFill>
                  <a:sysClr val="windowText" lastClr="000000"/>
                </a:solidFill>
                <a:latin typeface="Segoe UI Light"/>
                <a:ea typeface=""/>
                <a:cs typeface="Arial"/>
              </a:rPr>
              <a:t>xamarinshow.com</a:t>
            </a:r>
          </a:p>
        </p:txBody>
      </p:sp>
      <p:pic>
        <p:nvPicPr>
          <p:cNvPr id="18" name="Picture 1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58916" y="2387550"/>
            <a:ext cx="1484977" cy="1484977"/>
          </a:xfrm>
          <a:prstGeom prst="rect">
            <a:avLst/>
          </a:prstGeom>
        </p:spPr>
      </p:pic>
      <p:sp>
        <p:nvSpPr>
          <p:cNvPr id="3" name="Rectangle 2">
            <a:extLst>
              <a:ext uri="{FF2B5EF4-FFF2-40B4-BE49-F238E27FC236}">
                <a16:creationId xmlns:a16="http://schemas.microsoft.com/office/drawing/2014/main" id="{8F0CB57B-3DC1-46A7-B0C3-15D333D1C531}"/>
              </a:ext>
            </a:extLst>
          </p:cNvPr>
          <p:cNvSpPr/>
          <p:nvPr/>
        </p:nvSpPr>
        <p:spPr>
          <a:xfrm>
            <a:off x="613830" y="2479634"/>
            <a:ext cx="5798447" cy="891013"/>
          </a:xfrm>
          <a:prstGeom prst="rect">
            <a:avLst/>
          </a:prstGeom>
        </p:spPr>
        <p:txBody>
          <a:bodyPr wrap="none">
            <a:spAutoFit/>
          </a:bodyPr>
          <a:lstStyle/>
          <a:p>
            <a:r>
              <a:rPr lang="en-US" sz="1730"/>
              <a:t>aka.ms/</a:t>
            </a:r>
            <a:r>
              <a:rPr lang="en-US" sz="1730" err="1"/>
              <a:t>xamarin</a:t>
            </a:r>
            <a:endParaRPr lang="en-US" sz="1730"/>
          </a:p>
          <a:p>
            <a:r>
              <a:rPr lang="en-US" sz="1730"/>
              <a:t>aka.ms/</a:t>
            </a:r>
            <a:r>
              <a:rPr lang="en-US" sz="1730" err="1"/>
              <a:t>xamarinessentials</a:t>
            </a:r>
            <a:endParaRPr lang="en-US" sz="1730"/>
          </a:p>
          <a:p>
            <a:r>
              <a:rPr lang="en-US" sz="1730"/>
              <a:t>github.com/</a:t>
            </a:r>
            <a:r>
              <a:rPr lang="en-US" sz="1730" err="1"/>
              <a:t>jamesmontemagno</a:t>
            </a:r>
            <a:r>
              <a:rPr lang="en-US" sz="1730"/>
              <a:t>/VS2019-FirstXamarinApp</a:t>
            </a:r>
          </a:p>
        </p:txBody>
      </p:sp>
    </p:spTree>
    <p:extLst>
      <p:ext uri="{BB962C8B-B14F-4D97-AF65-F5344CB8AC3E}">
        <p14:creationId xmlns:p14="http://schemas.microsoft.com/office/powerpoint/2010/main" val="38845351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71452D-5A95-402B-866D-4E8A9C6B6BC5}"/>
              </a:ext>
            </a:extLst>
          </p:cNvPr>
          <p:cNvSpPr>
            <a:spLocks noGrp="1"/>
          </p:cNvSpPr>
          <p:nvPr>
            <p:ph type="title"/>
          </p:nvPr>
        </p:nvSpPr>
        <p:spPr>
          <a:xfrm>
            <a:off x="589044" y="457622"/>
            <a:ext cx="11016957" cy="553920"/>
          </a:xfrm>
        </p:spPr>
        <p:txBody>
          <a:bodyPr/>
          <a:lstStyle/>
          <a:p>
            <a:r>
              <a:rPr lang="en-US"/>
              <a:t>.NET: Your platform for building </a:t>
            </a:r>
            <a:r>
              <a:rPr lang="en-US" b="1"/>
              <a:t>anything</a:t>
            </a:r>
          </a:p>
        </p:txBody>
      </p:sp>
      <p:sp>
        <p:nvSpPr>
          <p:cNvPr id="5" name="Oval 4">
            <a:extLst>
              <a:ext uri="{FF2B5EF4-FFF2-40B4-BE49-F238E27FC236}">
                <a16:creationId xmlns:a16="http://schemas.microsoft.com/office/drawing/2014/main" id="{449EF9F5-03AE-4D47-94BE-20500D4D9CB2}"/>
              </a:ext>
            </a:extLst>
          </p:cNvPr>
          <p:cNvSpPr>
            <a:spLocks noChangeAspect="1"/>
          </p:cNvSpPr>
          <p:nvPr/>
        </p:nvSpPr>
        <p:spPr bwMode="auto">
          <a:xfrm>
            <a:off x="943707"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6" name="Oval 5">
            <a:extLst>
              <a:ext uri="{FF2B5EF4-FFF2-40B4-BE49-F238E27FC236}">
                <a16:creationId xmlns:a16="http://schemas.microsoft.com/office/drawing/2014/main" id="{CBB7AF1F-45EF-42FD-A5E7-874EA38EA4E9}"/>
              </a:ext>
            </a:extLst>
          </p:cNvPr>
          <p:cNvSpPr>
            <a:spLocks noChangeAspect="1"/>
          </p:cNvSpPr>
          <p:nvPr/>
        </p:nvSpPr>
        <p:spPr bwMode="auto">
          <a:xfrm>
            <a:off x="9876890"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7" name="Oval 6">
            <a:extLst>
              <a:ext uri="{FF2B5EF4-FFF2-40B4-BE49-F238E27FC236}">
                <a16:creationId xmlns:a16="http://schemas.microsoft.com/office/drawing/2014/main" id="{D2620D5F-894A-4A4E-9A19-339163FF256D}"/>
              </a:ext>
            </a:extLst>
          </p:cNvPr>
          <p:cNvSpPr>
            <a:spLocks noChangeAspect="1"/>
          </p:cNvSpPr>
          <p:nvPr/>
        </p:nvSpPr>
        <p:spPr bwMode="auto">
          <a:xfrm>
            <a:off x="2432570"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8" name="Oval 7">
            <a:extLst>
              <a:ext uri="{FF2B5EF4-FFF2-40B4-BE49-F238E27FC236}">
                <a16:creationId xmlns:a16="http://schemas.microsoft.com/office/drawing/2014/main" id="{C4720A29-088E-4F3B-B16D-7A73BDB81E0E}"/>
              </a:ext>
            </a:extLst>
          </p:cNvPr>
          <p:cNvSpPr>
            <a:spLocks noChangeAspect="1"/>
          </p:cNvSpPr>
          <p:nvPr/>
        </p:nvSpPr>
        <p:spPr bwMode="auto">
          <a:xfrm>
            <a:off x="3921434"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9" name="Oval 8">
            <a:extLst>
              <a:ext uri="{FF2B5EF4-FFF2-40B4-BE49-F238E27FC236}">
                <a16:creationId xmlns:a16="http://schemas.microsoft.com/office/drawing/2014/main" id="{1CFD6DFC-0994-411E-8EEA-5390321848A5}"/>
              </a:ext>
            </a:extLst>
          </p:cNvPr>
          <p:cNvSpPr>
            <a:spLocks noChangeAspect="1"/>
          </p:cNvSpPr>
          <p:nvPr/>
        </p:nvSpPr>
        <p:spPr bwMode="auto">
          <a:xfrm>
            <a:off x="5410298"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0" name="Oval 9">
            <a:extLst>
              <a:ext uri="{FF2B5EF4-FFF2-40B4-BE49-F238E27FC236}">
                <a16:creationId xmlns:a16="http://schemas.microsoft.com/office/drawing/2014/main" id="{6001B250-F505-47E5-A8BC-654D9138DF08}"/>
              </a:ext>
            </a:extLst>
          </p:cNvPr>
          <p:cNvSpPr>
            <a:spLocks noChangeAspect="1"/>
          </p:cNvSpPr>
          <p:nvPr/>
        </p:nvSpPr>
        <p:spPr bwMode="auto">
          <a:xfrm>
            <a:off x="6899162"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1" name="Oval 10">
            <a:extLst>
              <a:ext uri="{FF2B5EF4-FFF2-40B4-BE49-F238E27FC236}">
                <a16:creationId xmlns:a16="http://schemas.microsoft.com/office/drawing/2014/main" id="{B84A28D8-1A99-4417-9B68-1AA85009A9F0}"/>
              </a:ext>
            </a:extLst>
          </p:cNvPr>
          <p:cNvSpPr>
            <a:spLocks noChangeAspect="1"/>
          </p:cNvSpPr>
          <p:nvPr/>
        </p:nvSpPr>
        <p:spPr bwMode="auto">
          <a:xfrm>
            <a:off x="8388026"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4" name="Rectangle 13">
            <a:extLst>
              <a:ext uri="{FF2B5EF4-FFF2-40B4-BE49-F238E27FC236}">
                <a16:creationId xmlns:a16="http://schemas.microsoft.com/office/drawing/2014/main" id="{5CAA0D42-D639-41CB-8A11-BA6A873CD549}"/>
              </a:ext>
            </a:extLst>
          </p:cNvPr>
          <p:cNvSpPr/>
          <p:nvPr/>
        </p:nvSpPr>
        <p:spPr bwMode="auto">
          <a:xfrm>
            <a:off x="943706"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Desktop</a:t>
            </a:r>
          </a:p>
        </p:txBody>
      </p:sp>
      <p:sp>
        <p:nvSpPr>
          <p:cNvPr id="15" name="Rectangle 14">
            <a:extLst>
              <a:ext uri="{FF2B5EF4-FFF2-40B4-BE49-F238E27FC236}">
                <a16:creationId xmlns:a16="http://schemas.microsoft.com/office/drawing/2014/main" id="{2EEF61DB-81E6-409C-8D7B-115A845C9E8C}"/>
              </a:ext>
            </a:extLst>
          </p:cNvPr>
          <p:cNvSpPr/>
          <p:nvPr/>
        </p:nvSpPr>
        <p:spPr bwMode="auto">
          <a:xfrm>
            <a:off x="2432571"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Web</a:t>
            </a:r>
          </a:p>
        </p:txBody>
      </p:sp>
      <p:sp>
        <p:nvSpPr>
          <p:cNvPr id="16" name="Rectangle 15">
            <a:extLst>
              <a:ext uri="{FF2B5EF4-FFF2-40B4-BE49-F238E27FC236}">
                <a16:creationId xmlns:a16="http://schemas.microsoft.com/office/drawing/2014/main" id="{BE9CE393-D1E1-4DBD-AC49-D9F24799CE1B}"/>
              </a:ext>
            </a:extLst>
          </p:cNvPr>
          <p:cNvSpPr/>
          <p:nvPr/>
        </p:nvSpPr>
        <p:spPr bwMode="auto">
          <a:xfrm>
            <a:off x="3921434"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Cloud</a:t>
            </a:r>
          </a:p>
        </p:txBody>
      </p:sp>
      <p:sp>
        <p:nvSpPr>
          <p:cNvPr id="17" name="Rectangle 16">
            <a:extLst>
              <a:ext uri="{FF2B5EF4-FFF2-40B4-BE49-F238E27FC236}">
                <a16:creationId xmlns:a16="http://schemas.microsoft.com/office/drawing/2014/main" id="{9E035F28-20C2-4F89-91E7-7C59D9A8A645}"/>
              </a:ext>
            </a:extLst>
          </p:cNvPr>
          <p:cNvSpPr/>
          <p:nvPr/>
        </p:nvSpPr>
        <p:spPr bwMode="auto">
          <a:xfrm>
            <a:off x="5410298"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Mobile</a:t>
            </a:r>
          </a:p>
        </p:txBody>
      </p:sp>
      <p:sp>
        <p:nvSpPr>
          <p:cNvPr id="18" name="Rectangle 17">
            <a:extLst>
              <a:ext uri="{FF2B5EF4-FFF2-40B4-BE49-F238E27FC236}">
                <a16:creationId xmlns:a16="http://schemas.microsoft.com/office/drawing/2014/main" id="{6526F369-F059-4227-8833-FB2632D5CAA1}"/>
              </a:ext>
            </a:extLst>
          </p:cNvPr>
          <p:cNvSpPr/>
          <p:nvPr/>
        </p:nvSpPr>
        <p:spPr bwMode="auto">
          <a:xfrm>
            <a:off x="6899162"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Gaming</a:t>
            </a:r>
          </a:p>
        </p:txBody>
      </p:sp>
      <p:sp>
        <p:nvSpPr>
          <p:cNvPr id="19" name="Rectangle 18">
            <a:extLst>
              <a:ext uri="{FF2B5EF4-FFF2-40B4-BE49-F238E27FC236}">
                <a16:creationId xmlns:a16="http://schemas.microsoft.com/office/drawing/2014/main" id="{BEFE7714-5F41-47BC-AB35-D728F0381F8A}"/>
              </a:ext>
            </a:extLst>
          </p:cNvPr>
          <p:cNvSpPr/>
          <p:nvPr/>
        </p:nvSpPr>
        <p:spPr bwMode="auto">
          <a:xfrm>
            <a:off x="8388025"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IoT</a:t>
            </a:r>
          </a:p>
        </p:txBody>
      </p:sp>
      <p:sp>
        <p:nvSpPr>
          <p:cNvPr id="20" name="Rectangle 19">
            <a:extLst>
              <a:ext uri="{FF2B5EF4-FFF2-40B4-BE49-F238E27FC236}">
                <a16:creationId xmlns:a16="http://schemas.microsoft.com/office/drawing/2014/main" id="{29A9EBDF-361D-4733-B1DC-777E9C741D0E}"/>
              </a:ext>
            </a:extLst>
          </p:cNvPr>
          <p:cNvSpPr/>
          <p:nvPr/>
        </p:nvSpPr>
        <p:spPr bwMode="auto">
          <a:xfrm>
            <a:off x="9876890"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AI</a:t>
            </a:r>
          </a:p>
        </p:txBody>
      </p:sp>
      <p:pic>
        <p:nvPicPr>
          <p:cNvPr id="29" name="Picture 28">
            <a:extLst>
              <a:ext uri="{FF2B5EF4-FFF2-40B4-BE49-F238E27FC236}">
                <a16:creationId xmlns:a16="http://schemas.microsoft.com/office/drawing/2014/main" id="{10072DF6-F97C-469E-B345-4BA07F8843A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87367" y="3701319"/>
            <a:ext cx="9954971" cy="1279979"/>
          </a:xfrm>
          <a:prstGeom prst="rect">
            <a:avLst/>
          </a:prstGeom>
        </p:spPr>
      </p:pic>
      <p:pic>
        <p:nvPicPr>
          <p:cNvPr id="30" name="Picture 29">
            <a:extLst>
              <a:ext uri="{FF2B5EF4-FFF2-40B4-BE49-F238E27FC236}">
                <a16:creationId xmlns:a16="http://schemas.microsoft.com/office/drawing/2014/main" id="{7135B013-D230-426F-ADB2-8BE9362DE8AD}"/>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186036" y="3705226"/>
            <a:ext cx="9954971" cy="1279979"/>
          </a:xfrm>
          <a:prstGeom prst="rect">
            <a:avLst/>
          </a:prstGeom>
        </p:spPr>
      </p:pic>
      <p:pic>
        <p:nvPicPr>
          <p:cNvPr id="31" name="Picture 30">
            <a:extLst>
              <a:ext uri="{FF2B5EF4-FFF2-40B4-BE49-F238E27FC236}">
                <a16:creationId xmlns:a16="http://schemas.microsoft.com/office/drawing/2014/main" id="{6211BC26-BCDC-485D-A4EF-DC85BFD95216}"/>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2" name="Picture 31">
            <a:extLst>
              <a:ext uri="{FF2B5EF4-FFF2-40B4-BE49-F238E27FC236}">
                <a16:creationId xmlns:a16="http://schemas.microsoft.com/office/drawing/2014/main" id="{FE0FB417-94BD-482A-ACA2-9653CBBFFED8}"/>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3" name="Picture 32">
            <a:extLst>
              <a:ext uri="{FF2B5EF4-FFF2-40B4-BE49-F238E27FC236}">
                <a16:creationId xmlns:a16="http://schemas.microsoft.com/office/drawing/2014/main" id="{4E2219EC-70D1-493A-A2E5-5D14E36C8F08}"/>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4" name="Picture 33">
            <a:extLst>
              <a:ext uri="{FF2B5EF4-FFF2-40B4-BE49-F238E27FC236}">
                <a16:creationId xmlns:a16="http://schemas.microsoft.com/office/drawing/2014/main" id="{29C99D3C-1832-4904-98C3-0F74D2AAC38B}"/>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187235" y="3705226"/>
            <a:ext cx="9954971" cy="1279979"/>
          </a:xfrm>
          <a:prstGeom prst="rect">
            <a:avLst/>
          </a:prstGeom>
        </p:spPr>
      </p:pic>
      <p:pic>
        <p:nvPicPr>
          <p:cNvPr id="35" name="Picture 34">
            <a:extLst>
              <a:ext uri="{FF2B5EF4-FFF2-40B4-BE49-F238E27FC236}">
                <a16:creationId xmlns:a16="http://schemas.microsoft.com/office/drawing/2014/main" id="{1D070780-DB7C-45A5-A7CE-AF0B34D61C02}"/>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188566" y="3703718"/>
            <a:ext cx="9954971" cy="1279979"/>
          </a:xfrm>
          <a:prstGeom prst="rect">
            <a:avLst/>
          </a:prstGeom>
        </p:spPr>
      </p:pic>
      <p:sp>
        <p:nvSpPr>
          <p:cNvPr id="38" name="desktop" title="a desktop PC">
            <a:extLst>
              <a:ext uri="{FF2B5EF4-FFF2-40B4-BE49-F238E27FC236}">
                <a16:creationId xmlns:a16="http://schemas.microsoft.com/office/drawing/2014/main" id="{F2427B10-C962-493F-9591-611B1E74D33E}"/>
              </a:ext>
            </a:extLst>
          </p:cNvPr>
          <p:cNvSpPr>
            <a:spLocks noChangeAspect="1" noEditPoints="1"/>
          </p:cNvSpPr>
          <p:nvPr/>
        </p:nvSpPr>
        <p:spPr bwMode="auto">
          <a:xfrm>
            <a:off x="1304104" y="2295369"/>
            <a:ext cx="650613" cy="639989"/>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gradFill>
                <a:gsLst>
                  <a:gs pos="0">
                    <a:srgbClr val="505050"/>
                  </a:gs>
                  <a:gs pos="100000">
                    <a:srgbClr val="505050"/>
                  </a:gs>
                </a:gsLst>
              </a:gradFill>
              <a:latin typeface="Segoe UI"/>
            </a:endParaRPr>
          </a:p>
        </p:txBody>
      </p:sp>
      <p:sp>
        <p:nvSpPr>
          <p:cNvPr id="39" name="globe_2" title="Icon of a sphere made of lines">
            <a:extLst>
              <a:ext uri="{FF2B5EF4-FFF2-40B4-BE49-F238E27FC236}">
                <a16:creationId xmlns:a16="http://schemas.microsoft.com/office/drawing/2014/main" id="{F15D9E7F-5B1A-40A8-A9B8-21BCFFB0A89E}"/>
              </a:ext>
            </a:extLst>
          </p:cNvPr>
          <p:cNvSpPr>
            <a:spLocks noChangeAspect="1" noEditPoints="1"/>
          </p:cNvSpPr>
          <p:nvPr/>
        </p:nvSpPr>
        <p:spPr bwMode="auto">
          <a:xfrm>
            <a:off x="2788754" y="2276322"/>
            <a:ext cx="639989" cy="63998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0" name="cloud" title="Icon of a cloud">
            <a:extLst>
              <a:ext uri="{FF2B5EF4-FFF2-40B4-BE49-F238E27FC236}">
                <a16:creationId xmlns:a16="http://schemas.microsoft.com/office/drawing/2014/main" id="{ED52D295-AD0A-436F-915D-E36BF5189B59}"/>
              </a:ext>
            </a:extLst>
          </p:cNvPr>
          <p:cNvSpPr>
            <a:spLocks noChangeAspect="1"/>
          </p:cNvSpPr>
          <p:nvPr/>
        </p:nvSpPr>
        <p:spPr bwMode="auto">
          <a:xfrm>
            <a:off x="4183212" y="2341082"/>
            <a:ext cx="866900" cy="5485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lin ang="5400000" scaled="1"/>
              </a:gradFill>
              <a:latin typeface="Segoe UI"/>
            </a:endParaRPr>
          </a:p>
        </p:txBody>
      </p:sp>
      <p:sp>
        <p:nvSpPr>
          <p:cNvPr id="41" name="CellPhone_E8EA" title="Icon of a cellphone">
            <a:extLst>
              <a:ext uri="{FF2B5EF4-FFF2-40B4-BE49-F238E27FC236}">
                <a16:creationId xmlns:a16="http://schemas.microsoft.com/office/drawing/2014/main" id="{1205990B-2780-47F7-BBC2-793435AC97D9}"/>
              </a:ext>
            </a:extLst>
          </p:cNvPr>
          <p:cNvSpPr>
            <a:spLocks noChangeAspect="1" noEditPoints="1"/>
          </p:cNvSpPr>
          <p:nvPr/>
        </p:nvSpPr>
        <p:spPr bwMode="auto">
          <a:xfrm>
            <a:off x="5903972" y="2295369"/>
            <a:ext cx="384057" cy="63998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2" name="Xbox_Controller" title="Icon of an xbox controller">
            <a:extLst>
              <a:ext uri="{FF2B5EF4-FFF2-40B4-BE49-F238E27FC236}">
                <a16:creationId xmlns:a16="http://schemas.microsoft.com/office/drawing/2014/main" id="{79852869-50F2-4A91-94EB-D12B26086C6E}"/>
              </a:ext>
            </a:extLst>
          </p:cNvPr>
          <p:cNvSpPr>
            <a:spLocks noChangeAspect="1" noEditPoints="1"/>
          </p:cNvSpPr>
          <p:nvPr/>
        </p:nvSpPr>
        <p:spPr bwMode="auto">
          <a:xfrm>
            <a:off x="7114097" y="2341082"/>
            <a:ext cx="941537" cy="548562"/>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 name="T34" fmla="*/ 208 w 395"/>
              <a:gd name="T35" fmla="*/ 68 h 230"/>
              <a:gd name="T36" fmla="*/ 198 w 395"/>
              <a:gd name="T37" fmla="*/ 57 h 230"/>
              <a:gd name="T38" fmla="*/ 188 w 395"/>
              <a:gd name="T39" fmla="*/ 67 h 230"/>
              <a:gd name="T40" fmla="*/ 197 w 395"/>
              <a:gd name="T41" fmla="*/ 77 h 230"/>
              <a:gd name="T42" fmla="*/ 208 w 395"/>
              <a:gd name="T43" fmla="*/ 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moveTo>
                  <a:pt x="208" y="68"/>
                </a:moveTo>
                <a:cubicBezTo>
                  <a:pt x="208" y="62"/>
                  <a:pt x="204" y="57"/>
                  <a:pt x="198" y="57"/>
                </a:cubicBezTo>
                <a:cubicBezTo>
                  <a:pt x="193" y="57"/>
                  <a:pt x="188" y="61"/>
                  <a:pt x="188" y="67"/>
                </a:cubicBezTo>
                <a:cubicBezTo>
                  <a:pt x="188" y="72"/>
                  <a:pt x="192" y="77"/>
                  <a:pt x="197" y="77"/>
                </a:cubicBezTo>
                <a:cubicBezTo>
                  <a:pt x="203" y="77"/>
                  <a:pt x="207" y="73"/>
                  <a:pt x="208" y="6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3" name="IoT" title="Icon of five circles that all connect to a center circle">
            <a:extLst>
              <a:ext uri="{FF2B5EF4-FFF2-40B4-BE49-F238E27FC236}">
                <a16:creationId xmlns:a16="http://schemas.microsoft.com/office/drawing/2014/main" id="{BC5AF63A-D977-4069-AC64-979AF2040473}"/>
              </a:ext>
            </a:extLst>
          </p:cNvPr>
          <p:cNvSpPr>
            <a:spLocks noChangeAspect="1" noEditPoints="1"/>
          </p:cNvSpPr>
          <p:nvPr/>
        </p:nvSpPr>
        <p:spPr bwMode="auto">
          <a:xfrm>
            <a:off x="8754246" y="2295369"/>
            <a:ext cx="638966" cy="639989"/>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gradFill>
                <a:gsLst>
                  <a:gs pos="0">
                    <a:srgbClr val="505050"/>
                  </a:gs>
                  <a:gs pos="100000">
                    <a:srgbClr val="505050"/>
                  </a:gs>
                </a:gsLst>
              </a:gradFill>
              <a:latin typeface="Segoe UI"/>
            </a:endParaRPr>
          </a:p>
        </p:txBody>
      </p:sp>
      <p:sp>
        <p:nvSpPr>
          <p:cNvPr id="44" name="brain_3" title="Icon of a brain">
            <a:extLst>
              <a:ext uri="{FF2B5EF4-FFF2-40B4-BE49-F238E27FC236}">
                <a16:creationId xmlns:a16="http://schemas.microsoft.com/office/drawing/2014/main" id="{8E285D5D-07B7-4728-91AF-E6F47C326666}"/>
              </a:ext>
            </a:extLst>
          </p:cNvPr>
          <p:cNvSpPr>
            <a:spLocks noChangeAspect="1" noEditPoints="1"/>
          </p:cNvSpPr>
          <p:nvPr/>
        </p:nvSpPr>
        <p:spPr bwMode="auto">
          <a:xfrm>
            <a:off x="10264998" y="2295369"/>
            <a:ext cx="595189" cy="639989"/>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36" name="TextBox 35">
            <a:extLst>
              <a:ext uri="{FF2B5EF4-FFF2-40B4-BE49-F238E27FC236}">
                <a16:creationId xmlns:a16="http://schemas.microsoft.com/office/drawing/2014/main" id="{110F6BFC-0537-405F-AA69-73526DB52A6C}"/>
              </a:ext>
            </a:extLst>
          </p:cNvPr>
          <p:cNvSpPr txBox="1"/>
          <p:nvPr/>
        </p:nvSpPr>
        <p:spPr>
          <a:xfrm>
            <a:off x="5362623" y="4876573"/>
            <a:ext cx="1419080" cy="1419080"/>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Light"/>
                <a:ea typeface="+mn-ea"/>
                <a:cs typeface="+mn-cs"/>
              </a:rPr>
              <a:t>.NET</a:t>
            </a:r>
          </a:p>
        </p:txBody>
      </p:sp>
    </p:spTree>
    <p:extLst>
      <p:ext uri="{BB962C8B-B14F-4D97-AF65-F5344CB8AC3E}">
        <p14:creationId xmlns:p14="http://schemas.microsoft.com/office/powerpoint/2010/main" val="3364711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animEffect transition="in" filter="fade">
                                      <p:cBhvr>
                                        <p:cTn id="73" dur="500"/>
                                        <p:tgtEl>
                                          <p:spTgt spid="44"/>
                                        </p:tgtEl>
                                      </p:cBhvr>
                                    </p:animEffect>
                                  </p:childTnLst>
                                </p:cTn>
                              </p:par>
                            </p:childTnLst>
                          </p:cTn>
                        </p:par>
                        <p:par>
                          <p:cTn id="74" fill="hold">
                            <p:stCondLst>
                              <p:cond delay="3500"/>
                            </p:stCondLst>
                            <p:childTnLst>
                              <p:par>
                                <p:cTn id="75" presetID="10" presetClass="entr" presetSubtype="0" fill="hold" nodeType="after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200"/>
                                        <p:tgtEl>
                                          <p:spTgt spid="29"/>
                                        </p:tgtEl>
                                      </p:cBhvr>
                                    </p:animEffect>
                                  </p:childTnLst>
                                </p:cTn>
                              </p:par>
                            </p:childTnLst>
                          </p:cTn>
                        </p:par>
                        <p:par>
                          <p:cTn id="78" fill="hold">
                            <p:stCondLst>
                              <p:cond delay="3700"/>
                            </p:stCondLst>
                            <p:childTnLst>
                              <p:par>
                                <p:cTn id="79" presetID="10" presetClass="entr" presetSubtype="0" fill="hold" nodeType="after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fade">
                                      <p:cBhvr>
                                        <p:cTn id="81" dur="200"/>
                                        <p:tgtEl>
                                          <p:spTgt spid="30"/>
                                        </p:tgtEl>
                                      </p:cBhvr>
                                    </p:animEffect>
                                  </p:childTnLst>
                                </p:cTn>
                              </p:par>
                            </p:childTnLst>
                          </p:cTn>
                        </p:par>
                        <p:par>
                          <p:cTn id="82" fill="hold">
                            <p:stCondLst>
                              <p:cond delay="3900"/>
                            </p:stCondLst>
                            <p:childTnLst>
                              <p:par>
                                <p:cTn id="83" presetID="10" presetClass="entr" presetSubtype="0" fill="hold" nodeType="after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200"/>
                                        <p:tgtEl>
                                          <p:spTgt spid="31"/>
                                        </p:tgtEl>
                                      </p:cBhvr>
                                    </p:animEffect>
                                  </p:childTnLst>
                                </p:cTn>
                              </p:par>
                            </p:childTnLst>
                          </p:cTn>
                        </p:par>
                        <p:par>
                          <p:cTn id="86" fill="hold">
                            <p:stCondLst>
                              <p:cond delay="4100"/>
                            </p:stCondLst>
                            <p:childTnLst>
                              <p:par>
                                <p:cTn id="87" presetID="10" presetClass="entr" presetSubtype="0" fill="hold" nodeType="after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200"/>
                                        <p:tgtEl>
                                          <p:spTgt spid="32"/>
                                        </p:tgtEl>
                                      </p:cBhvr>
                                    </p:animEffect>
                                  </p:childTnLst>
                                </p:cTn>
                              </p:par>
                            </p:childTnLst>
                          </p:cTn>
                        </p:par>
                        <p:par>
                          <p:cTn id="90" fill="hold">
                            <p:stCondLst>
                              <p:cond delay="4300"/>
                            </p:stCondLst>
                            <p:childTnLst>
                              <p:par>
                                <p:cTn id="91" presetID="10" presetClass="entr" presetSubtype="0" fill="hold" nodeType="afterEffect">
                                  <p:stCondLst>
                                    <p:cond delay="0"/>
                                  </p:stCondLst>
                                  <p:childTnLst>
                                    <p:set>
                                      <p:cBhvr>
                                        <p:cTn id="92" dur="1" fill="hold">
                                          <p:stCondLst>
                                            <p:cond delay="0"/>
                                          </p:stCondLst>
                                        </p:cTn>
                                        <p:tgtEl>
                                          <p:spTgt spid="33"/>
                                        </p:tgtEl>
                                        <p:attrNameLst>
                                          <p:attrName>style.visibility</p:attrName>
                                        </p:attrNameLst>
                                      </p:cBhvr>
                                      <p:to>
                                        <p:strVal val="visible"/>
                                      </p:to>
                                    </p:set>
                                    <p:animEffect transition="in" filter="fade">
                                      <p:cBhvr>
                                        <p:cTn id="93" dur="200"/>
                                        <p:tgtEl>
                                          <p:spTgt spid="33"/>
                                        </p:tgtEl>
                                      </p:cBhvr>
                                    </p:animEffect>
                                  </p:childTnLst>
                                </p:cTn>
                              </p:par>
                            </p:childTnLst>
                          </p:cTn>
                        </p:par>
                        <p:par>
                          <p:cTn id="94" fill="hold">
                            <p:stCondLst>
                              <p:cond delay="4500"/>
                            </p:stCondLst>
                            <p:childTnLst>
                              <p:par>
                                <p:cTn id="95" presetID="10" presetClass="entr" presetSubtype="0" fill="hold" nodeType="after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200"/>
                                        <p:tgtEl>
                                          <p:spTgt spid="34"/>
                                        </p:tgtEl>
                                      </p:cBhvr>
                                    </p:animEffect>
                                  </p:childTnLst>
                                </p:cTn>
                              </p:par>
                            </p:childTnLst>
                          </p:cTn>
                        </p:par>
                        <p:par>
                          <p:cTn id="98" fill="hold">
                            <p:stCondLst>
                              <p:cond delay="4700"/>
                            </p:stCondLst>
                            <p:childTnLst>
                              <p:par>
                                <p:cTn id="99" presetID="10" presetClass="entr" presetSubtype="0" fill="hold" nodeType="after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200"/>
                                        <p:tgtEl>
                                          <p:spTgt spid="35"/>
                                        </p:tgtEl>
                                      </p:cBhvr>
                                    </p:animEffect>
                                  </p:childTnLst>
                                </p:cTn>
                              </p:par>
                            </p:childTnLst>
                          </p:cTn>
                        </p:par>
                        <p:par>
                          <p:cTn id="102" fill="hold">
                            <p:stCondLst>
                              <p:cond delay="4900"/>
                            </p:stCondLst>
                            <p:childTnLst>
                              <p:par>
                                <p:cTn id="103" presetID="10" presetClass="entr" presetSubtype="0" fill="hold" grpId="0" nodeType="after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fade">
                                      <p:cBhvr>
                                        <p:cTn id="105" dur="500"/>
                                        <p:tgtEl>
                                          <p:spTgt spid="36"/>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
                                        </p:tgtEl>
                                        <p:attrNameLst>
                                          <p:attrName>style.visibility</p:attrName>
                                        </p:attrNameLst>
                                      </p:cBhvr>
                                      <p:to>
                                        <p:strVal val="visible"/>
                                      </p:to>
                                    </p:set>
                                    <p:animEffect transition="in" filter="fade">
                                      <p:cBhvr>
                                        <p:cTn id="10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animBg="1"/>
      <p:bldP spid="7" grpId="0" animBg="1"/>
      <p:bldP spid="8" grpId="0" animBg="1"/>
      <p:bldP spid="9" grpId="0" animBg="1"/>
      <p:bldP spid="10" grpId="0" animBg="1"/>
      <p:bldP spid="11" grpId="0" animBg="1"/>
      <p:bldP spid="14" grpId="0"/>
      <p:bldP spid="15" grpId="0"/>
      <p:bldP spid="16" grpId="0"/>
      <p:bldP spid="17" grpId="0"/>
      <p:bldP spid="18" grpId="0"/>
      <p:bldP spid="19" grpId="0"/>
      <p:bldP spid="20" grpId="0"/>
      <p:bldP spid="38" grpId="0" animBg="1"/>
      <p:bldP spid="39" grpId="0" animBg="1"/>
      <p:bldP spid="40" grpId="0" animBg="1"/>
      <p:bldP spid="41" grpId="0" animBg="1"/>
      <p:bldP spid="42" grpId="0" animBg="1"/>
      <p:bldP spid="43" grpId="0" animBg="1"/>
      <p:bldP spid="44" grpId="0" animBg="1"/>
      <p:bldP spid="3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4038A-88C0-4A15-B883-6A6F9570030A}"/>
              </a:ext>
            </a:extLst>
          </p:cNvPr>
          <p:cNvSpPr>
            <a:spLocks noGrp="1"/>
          </p:cNvSpPr>
          <p:nvPr>
            <p:ph type="title"/>
          </p:nvPr>
        </p:nvSpPr>
        <p:spPr/>
        <p:txBody>
          <a:bodyPr/>
          <a:lstStyle/>
          <a:p>
            <a:r>
              <a:rPr lang="en-US"/>
              <a:t>What is Xamarin?</a:t>
            </a:r>
          </a:p>
        </p:txBody>
      </p:sp>
      <p:pic>
        <p:nvPicPr>
          <p:cNvPr id="6" name="Picture 5" descr="A picture containing object&#10;&#10;Description automatically generated">
            <a:extLst>
              <a:ext uri="{FF2B5EF4-FFF2-40B4-BE49-F238E27FC236}">
                <a16:creationId xmlns:a16="http://schemas.microsoft.com/office/drawing/2014/main" id="{EEBF0883-E55B-457A-A717-CAD74ED82D60}"/>
              </a:ext>
            </a:extLst>
          </p:cNvPr>
          <p:cNvPicPr>
            <a:picLocks noChangeAspect="1"/>
          </p:cNvPicPr>
          <p:nvPr/>
        </p:nvPicPr>
        <p:blipFill>
          <a:blip r:embed="rId2"/>
          <a:stretch>
            <a:fillRect/>
          </a:stretch>
        </p:blipFill>
        <p:spPr>
          <a:xfrm>
            <a:off x="0" y="4460558"/>
            <a:ext cx="2397442" cy="2397442"/>
          </a:xfrm>
          <a:prstGeom prst="rect">
            <a:avLst/>
          </a:prstGeom>
        </p:spPr>
      </p:pic>
    </p:spTree>
    <p:extLst>
      <p:ext uri="{BB962C8B-B14F-4D97-AF65-F5344CB8AC3E}">
        <p14:creationId xmlns:p14="http://schemas.microsoft.com/office/powerpoint/2010/main" val="1376478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F13926-2CED-46D8-B8A0-AA531EFDAB01}"/>
              </a:ext>
            </a:extLst>
          </p:cNvPr>
          <p:cNvSpPr/>
          <p:nvPr/>
        </p:nvSpPr>
        <p:spPr>
          <a:xfrm>
            <a:off x="634999" y="2044144"/>
            <a:ext cx="10922000" cy="3600986"/>
          </a:xfrm>
          <a:prstGeom prst="rect">
            <a:avLst/>
          </a:prstGeom>
        </p:spPr>
        <p:txBody>
          <a:bodyPr wrap="square">
            <a:spAutoFit/>
          </a:bodyPr>
          <a:lstStyle/>
          <a:p>
            <a:pPr algn="ctr"/>
            <a:r>
              <a:rPr lang="en-US" sz="3600" dirty="0">
                <a:solidFill>
                  <a:srgbClr val="512BD4"/>
                </a:solidFill>
                <a:ea typeface="Segoe UI Symbol" panose="020B0502040204020203" pitchFamily="34" charset="0"/>
              </a:rPr>
              <a:t>An </a:t>
            </a:r>
            <a:r>
              <a:rPr lang="en-US" sz="4800" b="1" dirty="0">
                <a:solidFill>
                  <a:srgbClr val="512BD4"/>
                </a:solidFill>
                <a:ea typeface="Segoe UI Symbol" panose="020B0502040204020203" pitchFamily="34" charset="0"/>
              </a:rPr>
              <a:t>open source </a:t>
            </a:r>
            <a:r>
              <a:rPr lang="en-US" sz="3600" dirty="0">
                <a:solidFill>
                  <a:srgbClr val="512BD4"/>
                </a:solidFill>
                <a:ea typeface="Segoe UI Symbol" panose="020B0502040204020203" pitchFamily="34" charset="0"/>
              </a:rPr>
              <a:t>app platform</a:t>
            </a:r>
          </a:p>
          <a:p>
            <a:pPr algn="ctr"/>
            <a:r>
              <a:rPr lang="en-US" sz="3600" dirty="0">
                <a:solidFill>
                  <a:srgbClr val="512BD4"/>
                </a:solidFill>
                <a:ea typeface="Segoe UI Symbol" panose="020B0502040204020203" pitchFamily="34" charset="0"/>
              </a:rPr>
              <a:t>from Microsoft for </a:t>
            </a:r>
          </a:p>
          <a:p>
            <a:pPr algn="ctr"/>
            <a:r>
              <a:rPr lang="en-US" sz="3600" dirty="0">
                <a:solidFill>
                  <a:srgbClr val="512BD4"/>
                </a:solidFill>
                <a:ea typeface="Segoe UI Symbol" panose="020B0502040204020203" pitchFamily="34" charset="0"/>
              </a:rPr>
              <a:t>building </a:t>
            </a:r>
            <a:r>
              <a:rPr lang="en-US" sz="4800" b="1" dirty="0">
                <a:solidFill>
                  <a:srgbClr val="512BD4"/>
                </a:solidFill>
                <a:ea typeface="Segoe UI Symbol" panose="020B0502040204020203" pitchFamily="34" charset="0"/>
              </a:rPr>
              <a:t>modern &amp; performant</a:t>
            </a:r>
            <a:endParaRPr lang="en-US" sz="3600" b="1" dirty="0">
              <a:solidFill>
                <a:srgbClr val="512BD4"/>
              </a:solidFill>
              <a:ea typeface="Segoe UI Symbol" panose="020B0502040204020203" pitchFamily="34" charset="0"/>
            </a:endParaRPr>
          </a:p>
          <a:p>
            <a:pPr algn="ctr"/>
            <a:r>
              <a:rPr lang="en-US" sz="4800" b="1" dirty="0">
                <a:solidFill>
                  <a:srgbClr val="512BD4"/>
                </a:solidFill>
                <a:ea typeface="Segoe UI Symbol" panose="020B0502040204020203" pitchFamily="34" charset="0"/>
              </a:rPr>
              <a:t>iOS, Android, macOS, </a:t>
            </a:r>
          </a:p>
          <a:p>
            <a:pPr algn="ctr"/>
            <a:r>
              <a:rPr lang="en-US" sz="4800" b="1" dirty="0" err="1">
                <a:solidFill>
                  <a:srgbClr val="512BD4"/>
                </a:solidFill>
                <a:ea typeface="Segoe UI Symbol" panose="020B0502040204020203" pitchFamily="34" charset="0"/>
              </a:rPr>
              <a:t>watchOS</a:t>
            </a:r>
            <a:r>
              <a:rPr lang="en-US" sz="4800" b="1" dirty="0">
                <a:solidFill>
                  <a:srgbClr val="512BD4"/>
                </a:solidFill>
                <a:ea typeface="Segoe UI Symbol" panose="020B0502040204020203" pitchFamily="34" charset="0"/>
              </a:rPr>
              <a:t>, &amp; </a:t>
            </a:r>
            <a:r>
              <a:rPr lang="en-US" sz="4800" b="1" dirty="0" err="1">
                <a:solidFill>
                  <a:srgbClr val="512BD4"/>
                </a:solidFill>
                <a:ea typeface="Segoe UI Symbol" panose="020B0502040204020203" pitchFamily="34" charset="0"/>
              </a:rPr>
              <a:t>tvOS</a:t>
            </a:r>
            <a:r>
              <a:rPr lang="en-US" sz="4800" b="1" dirty="0">
                <a:solidFill>
                  <a:srgbClr val="512BD4"/>
                </a:solidFill>
                <a:ea typeface="Segoe UI Symbol" panose="020B0502040204020203" pitchFamily="34" charset="0"/>
              </a:rPr>
              <a:t> apps </a:t>
            </a:r>
            <a:r>
              <a:rPr lang="en-US" sz="3600" dirty="0">
                <a:solidFill>
                  <a:srgbClr val="512BD4"/>
                </a:solidFill>
                <a:ea typeface="Segoe UI Symbol" panose="020B0502040204020203" pitchFamily="34" charset="0"/>
              </a:rPr>
              <a:t>with .NET. </a:t>
            </a:r>
          </a:p>
        </p:txBody>
      </p:sp>
      <p:pic>
        <p:nvPicPr>
          <p:cNvPr id="4" name="Picture 3" descr="A picture containing object&#10;&#10;Description automatically generated">
            <a:extLst>
              <a:ext uri="{FF2B5EF4-FFF2-40B4-BE49-F238E27FC236}">
                <a16:creationId xmlns:a16="http://schemas.microsoft.com/office/drawing/2014/main" id="{ADE29367-6A55-441E-B3B1-92BFEB2BC7E3}"/>
              </a:ext>
            </a:extLst>
          </p:cNvPr>
          <p:cNvPicPr>
            <a:picLocks noChangeAspect="1"/>
          </p:cNvPicPr>
          <p:nvPr/>
        </p:nvPicPr>
        <p:blipFill>
          <a:blip r:embed="rId2"/>
          <a:stretch>
            <a:fillRect/>
          </a:stretch>
        </p:blipFill>
        <p:spPr>
          <a:xfrm>
            <a:off x="3800763" y="0"/>
            <a:ext cx="4590473" cy="1925344"/>
          </a:xfrm>
          <a:prstGeom prst="rect">
            <a:avLst/>
          </a:prstGeom>
        </p:spPr>
      </p:pic>
    </p:spTree>
    <p:extLst>
      <p:ext uri="{BB962C8B-B14F-4D97-AF65-F5344CB8AC3E}">
        <p14:creationId xmlns:p14="http://schemas.microsoft.com/office/powerpoint/2010/main" val="2766863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9C71C-6C2B-4740-A92B-0FC713CE26A9}"/>
              </a:ext>
            </a:extLst>
          </p:cNvPr>
          <p:cNvSpPr>
            <a:spLocks noGrp="1"/>
          </p:cNvSpPr>
          <p:nvPr>
            <p:ph type="title"/>
          </p:nvPr>
        </p:nvSpPr>
        <p:spPr/>
        <p:txBody>
          <a:bodyPr/>
          <a:lstStyle/>
          <a:p>
            <a:r>
              <a:rPr lang="en-US"/>
              <a:t>App Development </a:t>
            </a:r>
            <a:br>
              <a:rPr lang="en-US"/>
            </a:br>
            <a:r>
              <a:rPr lang="en-US"/>
              <a:t>With Xamarin</a:t>
            </a:r>
          </a:p>
        </p:txBody>
      </p:sp>
      <p:pic>
        <p:nvPicPr>
          <p:cNvPr id="3" name="Picture 2" descr="A picture containing object&#10;&#10;Description automatically generated">
            <a:extLst>
              <a:ext uri="{FF2B5EF4-FFF2-40B4-BE49-F238E27FC236}">
                <a16:creationId xmlns:a16="http://schemas.microsoft.com/office/drawing/2014/main" id="{AB57A316-1855-49CE-B1AF-AB35AC9E5E8A}"/>
              </a:ext>
            </a:extLst>
          </p:cNvPr>
          <p:cNvPicPr>
            <a:picLocks noChangeAspect="1"/>
          </p:cNvPicPr>
          <p:nvPr/>
        </p:nvPicPr>
        <p:blipFill>
          <a:blip r:embed="rId2"/>
          <a:stretch>
            <a:fillRect/>
          </a:stretch>
        </p:blipFill>
        <p:spPr>
          <a:xfrm>
            <a:off x="0" y="4460558"/>
            <a:ext cx="2397442" cy="2397442"/>
          </a:xfrm>
          <a:prstGeom prst="rect">
            <a:avLst/>
          </a:prstGeom>
        </p:spPr>
      </p:pic>
    </p:spTree>
    <p:extLst>
      <p:ext uri="{BB962C8B-B14F-4D97-AF65-F5344CB8AC3E}">
        <p14:creationId xmlns:p14="http://schemas.microsoft.com/office/powerpoint/2010/main" val="325797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2E7C0A-9D32-450D-8E12-464F2257BD10}"/>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686627" y="4414335"/>
            <a:ext cx="660400" cy="660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E20332C8-4F55-4481-930F-68130F151921}"/>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686627" y="3271335"/>
            <a:ext cx="660400" cy="660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Box 3">
            <a:extLst>
              <a:ext uri="{FF2B5EF4-FFF2-40B4-BE49-F238E27FC236}">
                <a16:creationId xmlns:a16="http://schemas.microsoft.com/office/drawing/2014/main" id="{72F1AEAA-19E9-4F77-9FA8-CEC8E28A76DB}"/>
              </a:ext>
            </a:extLst>
          </p:cNvPr>
          <p:cNvSpPr txBox="1">
            <a:spLocks noChangeArrowheads="1"/>
          </p:cNvSpPr>
          <p:nvPr/>
        </p:nvSpPr>
        <p:spPr bwMode="auto">
          <a:xfrm>
            <a:off x="3524827" y="2062241"/>
            <a:ext cx="5105400"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srgbClr val="606E6F"/>
                </a:solidFill>
                <a:effectLst/>
                <a:uLnTx/>
                <a:uFillTx/>
                <a:latin typeface="Segoe UI Light" panose="020B0502040204020203" pitchFamily="34" charset="0"/>
                <a:ea typeface="ヒラギノ角ゴ ProN W3" pitchFamily="2" charset="-128"/>
                <a:cs typeface="Segoe UI Light" panose="020B0502040204020203" pitchFamily="34" charset="0"/>
                <a:sym typeface="Gill Sans" pitchFamily="2" charset="0"/>
              </a:rPr>
              <a:t>Productive environment</a:t>
            </a:r>
          </a:p>
        </p:txBody>
      </p:sp>
      <p:sp>
        <p:nvSpPr>
          <p:cNvPr id="11" name="TextBox 3">
            <a:extLst>
              <a:ext uri="{FF2B5EF4-FFF2-40B4-BE49-F238E27FC236}">
                <a16:creationId xmlns:a16="http://schemas.microsoft.com/office/drawing/2014/main" id="{04C818FD-7B9B-4DD6-9CF9-17CEFF4DBBCA}"/>
              </a:ext>
            </a:extLst>
          </p:cNvPr>
          <p:cNvSpPr txBox="1">
            <a:spLocks noChangeArrowheads="1"/>
          </p:cNvSpPr>
          <p:nvPr/>
        </p:nvSpPr>
        <p:spPr bwMode="auto">
          <a:xfrm>
            <a:off x="3524827" y="3271335"/>
            <a:ext cx="4590626"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srgbClr val="606E6F"/>
                </a:solidFill>
                <a:effectLst/>
                <a:uLnTx/>
                <a:uFillTx/>
                <a:latin typeface="Segoe UI Light" panose="020B0502040204020203" pitchFamily="34" charset="0"/>
                <a:ea typeface="ヒラギノ角ゴ ProN W3" pitchFamily="2" charset="-128"/>
                <a:cs typeface="Segoe UI Light" panose="020B0502040204020203" pitchFamily="34" charset="0"/>
                <a:sym typeface="Gill Sans" pitchFamily="2" charset="0"/>
              </a:rPr>
              <a:t>Maximize code reuse</a:t>
            </a:r>
          </a:p>
        </p:txBody>
      </p:sp>
      <p:sp>
        <p:nvSpPr>
          <p:cNvPr id="12" name="TextBox 3">
            <a:extLst>
              <a:ext uri="{FF2B5EF4-FFF2-40B4-BE49-F238E27FC236}">
                <a16:creationId xmlns:a16="http://schemas.microsoft.com/office/drawing/2014/main" id="{0E132BF0-CA66-426F-857E-DFEE2EF88345}"/>
              </a:ext>
            </a:extLst>
          </p:cNvPr>
          <p:cNvSpPr txBox="1">
            <a:spLocks noChangeArrowheads="1"/>
          </p:cNvSpPr>
          <p:nvPr/>
        </p:nvSpPr>
        <p:spPr bwMode="auto">
          <a:xfrm>
            <a:off x="3524827" y="4414335"/>
            <a:ext cx="7882466"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lang="en-US" altLang="en-US" sz="3600">
                <a:solidFill>
                  <a:srgbClr val="606E6F"/>
                </a:solidFill>
                <a:latin typeface="Segoe UI Light" panose="020B0502040204020203" pitchFamily="34" charset="0"/>
                <a:cs typeface="Segoe UI Light" panose="020B0502040204020203" pitchFamily="34" charset="0"/>
              </a:rPr>
              <a:t>Native </a:t>
            </a:r>
            <a:r>
              <a:rPr kumimoji="0" lang="en-US" altLang="en-US" sz="3600" b="0" i="0" u="none" strike="noStrike" kern="1200" cap="none" spc="0" normalizeH="0" baseline="0" noProof="0">
                <a:ln>
                  <a:noFill/>
                </a:ln>
                <a:solidFill>
                  <a:srgbClr val="606E6F"/>
                </a:solidFill>
                <a:effectLst/>
                <a:uLnTx/>
                <a:uFillTx/>
                <a:latin typeface="Segoe UI Light" panose="020B0502040204020203" pitchFamily="34" charset="0"/>
                <a:ea typeface="ヒラギノ角ゴ ProN W3" pitchFamily="2" charset="-128"/>
                <a:cs typeface="Segoe UI Light" panose="020B0502040204020203" pitchFamily="34" charset="0"/>
                <a:sym typeface="Gill Sans" pitchFamily="2" charset="0"/>
              </a:rPr>
              <a:t>performance &amp; integrations</a:t>
            </a:r>
          </a:p>
        </p:txBody>
      </p:sp>
      <p:pic>
        <p:nvPicPr>
          <p:cNvPr id="13" name="Picture 3" descr="TreeCircle.png">
            <a:extLst>
              <a:ext uri="{FF2B5EF4-FFF2-40B4-BE49-F238E27FC236}">
                <a16:creationId xmlns:a16="http://schemas.microsoft.com/office/drawing/2014/main" id="{AF44816D-C9A4-4F64-B051-97821DD3AE3B}"/>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2686627" y="2051128"/>
            <a:ext cx="665163" cy="669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3">
            <a:extLst>
              <a:ext uri="{FF2B5EF4-FFF2-40B4-BE49-F238E27FC236}">
                <a16:creationId xmlns:a16="http://schemas.microsoft.com/office/drawing/2014/main" id="{F3A43519-325B-4A31-969F-94C939704591}"/>
              </a:ext>
            </a:extLst>
          </p:cNvPr>
          <p:cNvSpPr txBox="1">
            <a:spLocks noChangeArrowheads="1"/>
          </p:cNvSpPr>
          <p:nvPr/>
        </p:nvSpPr>
        <p:spPr bwMode="auto">
          <a:xfrm>
            <a:off x="3524827" y="5477130"/>
            <a:ext cx="5105400"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srgbClr val="606E6F"/>
                </a:solidFill>
                <a:effectLst/>
                <a:uLnTx/>
                <a:uFillTx/>
                <a:latin typeface="Segoe UI Light" panose="020B0502040204020203" pitchFamily="34" charset="0"/>
                <a:ea typeface="ヒラギノ角ゴ ProN W3" pitchFamily="2" charset="-128"/>
                <a:cs typeface="Segoe UI Light" panose="020B0502040204020203" pitchFamily="34" charset="0"/>
                <a:sym typeface="Gill Sans" pitchFamily="2" charset="0"/>
              </a:rPr>
              <a:t>Expansive ecosystem</a:t>
            </a:r>
          </a:p>
        </p:txBody>
      </p:sp>
      <p:grpSp>
        <p:nvGrpSpPr>
          <p:cNvPr id="18" name="Group 17">
            <a:extLst>
              <a:ext uri="{FF2B5EF4-FFF2-40B4-BE49-F238E27FC236}">
                <a16:creationId xmlns:a16="http://schemas.microsoft.com/office/drawing/2014/main" id="{FA6DC1EF-D7AB-49A6-98FF-2A81AE43A111}"/>
              </a:ext>
            </a:extLst>
          </p:cNvPr>
          <p:cNvGrpSpPr/>
          <p:nvPr/>
        </p:nvGrpSpPr>
        <p:grpSpPr>
          <a:xfrm>
            <a:off x="2686627" y="5531129"/>
            <a:ext cx="665163" cy="665163"/>
            <a:chOff x="2705100" y="4866111"/>
            <a:chExt cx="665163" cy="665163"/>
          </a:xfrm>
        </p:grpSpPr>
        <p:sp>
          <p:nvSpPr>
            <p:cNvPr id="2" name="Oval 1">
              <a:extLst>
                <a:ext uri="{FF2B5EF4-FFF2-40B4-BE49-F238E27FC236}">
                  <a16:creationId xmlns:a16="http://schemas.microsoft.com/office/drawing/2014/main" id="{B45454CA-71EC-437F-8292-EE0E4F1247FD}"/>
                </a:ext>
              </a:extLst>
            </p:cNvPr>
            <p:cNvSpPr/>
            <p:nvPr/>
          </p:nvSpPr>
          <p:spPr bwMode="auto">
            <a:xfrm>
              <a:off x="2705100" y="4866111"/>
              <a:ext cx="665163" cy="665163"/>
            </a:xfrm>
            <a:prstGeom prst="ellipse">
              <a:avLst/>
            </a:prstGeom>
            <a:solidFill>
              <a:srgbClr val="2C3E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descr="Hierarchy">
              <a:extLst>
                <a:ext uri="{FF2B5EF4-FFF2-40B4-BE49-F238E27FC236}">
                  <a16:creationId xmlns:a16="http://schemas.microsoft.com/office/drawing/2014/main" id="{12620B73-6675-40DE-9845-5FD079EDCA6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60664" y="4896550"/>
              <a:ext cx="553430" cy="553430"/>
            </a:xfrm>
            <a:prstGeom prst="rect">
              <a:avLst/>
            </a:prstGeom>
          </p:spPr>
        </p:pic>
      </p:grpSp>
      <p:pic>
        <p:nvPicPr>
          <p:cNvPr id="14" name="Picture 13" descr="A picture containing object&#10;&#10;Description automatically generated">
            <a:extLst>
              <a:ext uri="{FF2B5EF4-FFF2-40B4-BE49-F238E27FC236}">
                <a16:creationId xmlns:a16="http://schemas.microsoft.com/office/drawing/2014/main" id="{CA249C9F-B7BC-4491-BAEA-089C0B06AF3F}"/>
              </a:ext>
            </a:extLst>
          </p:cNvPr>
          <p:cNvPicPr>
            <a:picLocks noChangeAspect="1"/>
          </p:cNvPicPr>
          <p:nvPr/>
        </p:nvPicPr>
        <p:blipFill>
          <a:blip r:embed="rId8"/>
          <a:stretch>
            <a:fillRect/>
          </a:stretch>
        </p:blipFill>
        <p:spPr>
          <a:xfrm>
            <a:off x="3800763" y="102622"/>
            <a:ext cx="4590473" cy="1925344"/>
          </a:xfrm>
          <a:prstGeom prst="rect">
            <a:avLst/>
          </a:prstGeom>
        </p:spPr>
      </p:pic>
    </p:spTree>
    <p:extLst>
      <p:ext uri="{BB962C8B-B14F-4D97-AF65-F5344CB8AC3E}">
        <p14:creationId xmlns:p14="http://schemas.microsoft.com/office/powerpoint/2010/main" val="2357009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par>
                          <p:cTn id="23" fill="hold">
                            <p:stCondLst>
                              <p:cond delay="1000"/>
                            </p:stCondLst>
                            <p:childTnLst>
                              <p:par>
                                <p:cTn id="24" presetID="10" presetClass="entr" presetSubtype="0" fill="hold" grpId="0" nodeType="afterEffect">
                                  <p:stCondLst>
                                    <p:cond delay="50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50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a:off x="2871904" y="2139670"/>
            <a:ext cx="2113099" cy="591407"/>
          </a:xfrm>
          <a:prstGeom prst="rect">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8" name="Rectangle 27"/>
          <p:cNvSpPr/>
          <p:nvPr/>
        </p:nvSpPr>
        <p:spPr bwMode="auto">
          <a:xfrm>
            <a:off x="7237779" y="2139669"/>
            <a:ext cx="2117654" cy="59140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30" name="Rectangle 29"/>
          <p:cNvSpPr/>
          <p:nvPr/>
        </p:nvSpPr>
        <p:spPr bwMode="auto">
          <a:xfrm>
            <a:off x="5059354" y="2139670"/>
            <a:ext cx="2108631" cy="591407"/>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7" name="Group 6">
            <a:extLst>
              <a:ext uri="{FF2B5EF4-FFF2-40B4-BE49-F238E27FC236}">
                <a16:creationId xmlns:a16="http://schemas.microsoft.com/office/drawing/2014/main" id="{DA0436E6-50CB-4F89-8BAC-1FB6F85D9423}"/>
              </a:ext>
            </a:extLst>
          </p:cNvPr>
          <p:cNvGrpSpPr/>
          <p:nvPr/>
        </p:nvGrpSpPr>
        <p:grpSpPr>
          <a:xfrm>
            <a:off x="2871813" y="2782988"/>
            <a:ext cx="6521569" cy="2156154"/>
            <a:chOff x="2892372" y="3279586"/>
            <a:chExt cx="6448375" cy="1705020"/>
          </a:xfrm>
        </p:grpSpPr>
        <p:sp>
          <p:nvSpPr>
            <p:cNvPr id="35" name="Rectangle 34"/>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52" name="TextBox 51"/>
            <p:cNvSpPr txBox="1"/>
            <p:nvPr/>
          </p:nvSpPr>
          <p:spPr>
            <a:xfrm>
              <a:off x="2892372" y="3546314"/>
              <a:ext cx="6448375" cy="959193"/>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Shared C#</a:t>
              </a:r>
            </a:p>
            <a:p>
              <a:pPr lvl="0" algn="ctr" defTabSz="914114">
                <a:defRPr/>
              </a:pPr>
              <a:r>
                <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Business Logic  </a:t>
              </a:r>
              <a:r>
                <a:rPr lang="en-US" sz="2000" b="1" kern="0">
                  <a:solidFill>
                    <a:schemeClr val="bg1"/>
                  </a:solidFill>
                  <a:latin typeface="Segoe UI Semibold" panose="020B0702040204020203" pitchFamily="34" charset="0"/>
                  <a:sym typeface="Segoe UI"/>
                </a:rPr>
                <a:t>•</a:t>
              </a:r>
              <a:r>
                <a:rPr lang="en-US" sz="2000" b="1" kern="0">
                  <a:solidFill>
                    <a:srgbClr val="505050"/>
                  </a:solidFill>
                  <a:latin typeface="Segoe UI Semibold" panose="020B0702040204020203" pitchFamily="34" charset="0"/>
                  <a:sym typeface="Segoe UI"/>
                </a:rPr>
                <a:t>  </a:t>
              </a:r>
              <a:r>
                <a:rPr lang="en-US" sz="2000" b="1" kern="0">
                  <a:solidFill>
                    <a:schemeClr val="bg1"/>
                  </a:solidFill>
                  <a:latin typeface="Segoe UI Semibold" panose="020B0702040204020203" pitchFamily="34" charset="0"/>
                  <a:sym typeface="Segoe UI"/>
                </a:rPr>
                <a:t>Platform APIs </a:t>
              </a:r>
              <a:r>
                <a:rPr lang="en-US" sz="2000" b="1" kern="0">
                  <a:solidFill>
                    <a:prstClr val="white"/>
                  </a:solidFill>
                  <a:latin typeface="Segoe UI Semibold" panose="020B0702040204020203" pitchFamily="34" charset="0"/>
                  <a:sym typeface="Segoe UI"/>
                </a:rPr>
                <a:t> </a:t>
              </a:r>
              <a:r>
                <a:rPr lang="en-US" sz="2000" b="1" kern="0">
                  <a:solidFill>
                    <a:schemeClr val="bg1"/>
                  </a:solidFill>
                  <a:latin typeface="Segoe UI Semibold" panose="020B0702040204020203" pitchFamily="34" charset="0"/>
                  <a:sym typeface="Segoe UI"/>
                </a:rPr>
                <a:t>•</a:t>
              </a:r>
              <a:r>
                <a:rPr lang="en-US" sz="2000" b="1" kern="0">
                  <a:solidFill>
                    <a:srgbClr val="505050"/>
                  </a:solidFill>
                  <a:latin typeface="Segoe UI Semibold" panose="020B0702040204020203" pitchFamily="34" charset="0"/>
                  <a:sym typeface="Segoe UI"/>
                </a:rPr>
                <a:t>  </a:t>
              </a:r>
              <a:r>
                <a:rPr lang="en-US" sz="2000" b="1" kern="0">
                  <a:solidFill>
                    <a:schemeClr val="bg1"/>
                  </a:solidFill>
                  <a:latin typeface="Segoe UI Semibold" panose="020B0702040204020203" pitchFamily="34" charset="0"/>
                  <a:sym typeface="Segoe UI"/>
                </a:rPr>
                <a:t>User Interface </a:t>
              </a:r>
              <a:r>
                <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 </a:t>
              </a:r>
            </a:p>
          </p:txBody>
        </p:sp>
      </p:grpSp>
      <p:grpSp>
        <p:nvGrpSpPr>
          <p:cNvPr id="56" name="Group 55"/>
          <p:cNvGrpSpPr/>
          <p:nvPr/>
        </p:nvGrpSpPr>
        <p:grpSpPr>
          <a:xfrm>
            <a:off x="5738936" y="1220336"/>
            <a:ext cx="787322" cy="787322"/>
            <a:chOff x="11434337" y="2930084"/>
            <a:chExt cx="1574643" cy="1574643"/>
          </a:xfrm>
          <a:solidFill>
            <a:srgbClr val="77D065"/>
          </a:solidFill>
        </p:grpSpPr>
        <p:sp>
          <p:nvSpPr>
            <p:cNvPr id="57" name="Oval 56"/>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58" name="Picture 5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sp>
        <p:nvSpPr>
          <p:cNvPr id="2" name="Title 1"/>
          <p:cNvSpPr>
            <a:spLocks noGrp="1"/>
          </p:cNvSpPr>
          <p:nvPr>
            <p:ph type="title"/>
          </p:nvPr>
        </p:nvSpPr>
        <p:spPr>
          <a:xfrm>
            <a:off x="538477" y="286381"/>
            <a:ext cx="11653523" cy="927940"/>
          </a:xfrm>
        </p:spPr>
        <p:txBody>
          <a:bodyPr/>
          <a:lstStyle/>
          <a:p>
            <a:r>
              <a:rPr lang="en-US"/>
              <a:t>Xamarin App Architecture</a:t>
            </a:r>
          </a:p>
        </p:txBody>
      </p:sp>
      <p:sp>
        <p:nvSpPr>
          <p:cNvPr id="14" name="TextBox 13"/>
          <p:cNvSpPr txBox="1"/>
          <p:nvPr/>
        </p:nvSpPr>
        <p:spPr>
          <a:xfrm>
            <a:off x="418643" y="5523943"/>
            <a:ext cx="11354715" cy="628212"/>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a:ln>
                  <a:noFill/>
                </a:ln>
                <a:solidFill>
                  <a:srgbClr val="505050"/>
                </a:solidFill>
                <a:effectLst/>
                <a:uLnTx/>
                <a:uFillTx/>
                <a:latin typeface="Segoe UI Semibold" panose="020B0702040204020203" pitchFamily="34" charset="0"/>
                <a:ea typeface="+mn-ea"/>
                <a:cs typeface="+mn-cs"/>
                <a:sym typeface="Segoe UI"/>
              </a:rPr>
              <a:t>Shared C# codebase  •  100% native API access  •  High performance</a:t>
            </a:r>
          </a:p>
        </p:txBody>
      </p:sp>
      <p:sp>
        <p:nvSpPr>
          <p:cNvPr id="20" name="Left Brace 19"/>
          <p:cNvSpPr/>
          <p:nvPr/>
        </p:nvSpPr>
        <p:spPr>
          <a:xfrm rot="5400000">
            <a:off x="5986036" y="420648"/>
            <a:ext cx="234786" cy="9846587"/>
          </a:xfrm>
          <a:prstGeom prst="leftBrace">
            <a:avLst>
              <a:gd name="adj1" fmla="val 56668"/>
              <a:gd name="adj2" fmla="val 50000"/>
            </a:avLst>
          </a:prstGeom>
          <a:ln w="38100" cap="rnd">
            <a:solidFill>
              <a:srgbClr val="50505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766" b="1" i="0" u="none" strike="noStrike" kern="0" cap="none" spc="0" normalizeH="0" baseline="0" noProof="0">
              <a:ln w="38100" cmpd="sng">
                <a:solidFill>
                  <a:srgbClr val="000000"/>
                </a:solidFill>
                <a:prstDash val="dash"/>
              </a:ln>
              <a:solidFill>
                <a:srgbClr val="404040"/>
              </a:solidFill>
              <a:effectLst/>
              <a:uLnTx/>
              <a:uFillTx/>
              <a:latin typeface="Calibri" panose="020F0502020204030204"/>
              <a:ea typeface="+mn-ea"/>
              <a:cs typeface="+mn-cs"/>
              <a:sym typeface="Segoe UI"/>
            </a:endParaRPr>
          </a:p>
        </p:txBody>
      </p:sp>
      <p:grpSp>
        <p:nvGrpSpPr>
          <p:cNvPr id="3" name="Group 2">
            <a:extLst>
              <a:ext uri="{FF2B5EF4-FFF2-40B4-BE49-F238E27FC236}">
                <a16:creationId xmlns:a16="http://schemas.microsoft.com/office/drawing/2014/main" id="{C0C6C543-524B-4638-9030-DBEEE5D76BB0}"/>
              </a:ext>
            </a:extLst>
          </p:cNvPr>
          <p:cNvGrpSpPr/>
          <p:nvPr/>
        </p:nvGrpSpPr>
        <p:grpSpPr>
          <a:xfrm>
            <a:off x="3530282" y="1208645"/>
            <a:ext cx="787322" cy="787322"/>
            <a:chOff x="3567813" y="1467990"/>
            <a:chExt cx="787322" cy="787322"/>
          </a:xfrm>
        </p:grpSpPr>
        <p:sp>
          <p:nvSpPr>
            <p:cNvPr id="54" name="Oval 53"/>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22" name="Picture 2" descr="http://www.freeiconspng.com/uploads/ios-7-logo-png-14.png"/>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TextBox 22">
            <a:extLst>
              <a:ext uri="{FF2B5EF4-FFF2-40B4-BE49-F238E27FC236}">
                <a16:creationId xmlns:a16="http://schemas.microsoft.com/office/drawing/2014/main" id="{64656176-7345-4EE1-A4CF-DE9A18C20195}"/>
              </a:ext>
            </a:extLst>
          </p:cNvPr>
          <p:cNvSpPr txBox="1"/>
          <p:nvPr/>
        </p:nvSpPr>
        <p:spPr>
          <a:xfrm>
            <a:off x="7902945" y="1231931"/>
            <a:ext cx="787322" cy="787322"/>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8" name="TextBox 7">
            <a:extLst>
              <a:ext uri="{FF2B5EF4-FFF2-40B4-BE49-F238E27FC236}">
                <a16:creationId xmlns:a16="http://schemas.microsoft.com/office/drawing/2014/main" id="{8628BAF0-78C1-4D30-AB95-B29184C25054}"/>
              </a:ext>
            </a:extLst>
          </p:cNvPr>
          <p:cNvSpPr txBox="1"/>
          <p:nvPr/>
        </p:nvSpPr>
        <p:spPr>
          <a:xfrm>
            <a:off x="3576375" y="2143119"/>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25" name="TextBox 24">
            <a:extLst>
              <a:ext uri="{FF2B5EF4-FFF2-40B4-BE49-F238E27FC236}">
                <a16:creationId xmlns:a16="http://schemas.microsoft.com/office/drawing/2014/main" id="{3A64B1CA-4B19-43E8-92DF-C3962EB3FF38}"/>
              </a:ext>
            </a:extLst>
          </p:cNvPr>
          <p:cNvSpPr txBox="1"/>
          <p:nvPr/>
        </p:nvSpPr>
        <p:spPr>
          <a:xfrm>
            <a:off x="5785029" y="2143119"/>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26" name="TextBox 25">
            <a:extLst>
              <a:ext uri="{FF2B5EF4-FFF2-40B4-BE49-F238E27FC236}">
                <a16:creationId xmlns:a16="http://schemas.microsoft.com/office/drawing/2014/main" id="{BA8538DC-A1AC-4C61-A811-C4436DD3F2EC}"/>
              </a:ext>
            </a:extLst>
          </p:cNvPr>
          <p:cNvSpPr txBox="1"/>
          <p:nvPr/>
        </p:nvSpPr>
        <p:spPr>
          <a:xfrm>
            <a:off x="7968664" y="2155123"/>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Tree>
    <p:extLst>
      <p:ext uri="{BB962C8B-B14F-4D97-AF65-F5344CB8AC3E}">
        <p14:creationId xmlns:p14="http://schemas.microsoft.com/office/powerpoint/2010/main" val="2348320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6"/>
                                        </p:tgtEl>
                                        <p:attrNameLst>
                                          <p:attrName>style.visibility</p:attrName>
                                        </p:attrNameLst>
                                      </p:cBhvr>
                                      <p:to>
                                        <p:strVal val="visible"/>
                                      </p:to>
                                    </p:set>
                                    <p:animEffect transition="in" filter="fade">
                                      <p:cBhvr>
                                        <p:cTn id="14" dur="500"/>
                                        <p:tgtEl>
                                          <p:spTgt spid="5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28" grpId="0" animBg="1"/>
      <p:bldP spid="30" grpId="0" animBg="1"/>
      <p:bldP spid="14" grpId="0"/>
      <p:bldP spid="20" grpId="0" animBg="1"/>
      <p:bldP spid="23" grpId="0" animBg="1"/>
      <p:bldP spid="8" grpId="0"/>
      <p:bldP spid="25" grpId="0"/>
      <p:bldP spid="2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B5C0-97D2-4908-8C46-05CA2CF431CE}"/>
              </a:ext>
            </a:extLst>
          </p:cNvPr>
          <p:cNvSpPr>
            <a:spLocks noGrp="1"/>
          </p:cNvSpPr>
          <p:nvPr>
            <p:ph type="title"/>
          </p:nvPr>
        </p:nvSpPr>
        <p:spPr/>
        <p:txBody>
          <a:bodyPr/>
          <a:lstStyle/>
          <a:p>
            <a:r>
              <a:rPr lang="en-US"/>
              <a:t>Native API Access</a:t>
            </a:r>
          </a:p>
        </p:txBody>
      </p:sp>
      <p:sp>
        <p:nvSpPr>
          <p:cNvPr id="3" name="AutoShape 8" descr="Image result for bitrise logo">
            <a:extLst>
              <a:ext uri="{FF2B5EF4-FFF2-40B4-BE49-F238E27FC236}">
                <a16:creationId xmlns:a16="http://schemas.microsoft.com/office/drawing/2014/main" id="{87396977-ADB0-49ED-9360-D81FFAF4D2D1}"/>
              </a:ext>
            </a:extLst>
          </p:cNvPr>
          <p:cNvSpPr>
            <a:spLocks noChangeAspect="1" noChangeArrowheads="1"/>
          </p:cNvSpPr>
          <p:nvPr/>
        </p:nvSpPr>
        <p:spPr bwMode="auto">
          <a:xfrm>
            <a:off x="6008915" y="372654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3074" name="Picture 2" descr="Image result for google play services icon">
            <a:extLst>
              <a:ext uri="{FF2B5EF4-FFF2-40B4-BE49-F238E27FC236}">
                <a16:creationId xmlns:a16="http://schemas.microsoft.com/office/drawing/2014/main" id="{7C4BB8DD-25C0-4412-838E-0613916632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5835" y="1643158"/>
            <a:ext cx="1373673" cy="137367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touch id">
            <a:extLst>
              <a:ext uri="{FF2B5EF4-FFF2-40B4-BE49-F238E27FC236}">
                <a16:creationId xmlns:a16="http://schemas.microsoft.com/office/drawing/2014/main" id="{FB01E345-BCBE-4141-BC27-AA7884953C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6472" y="1860450"/>
            <a:ext cx="939089" cy="93908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developer.apple.com/assets/elements/icons/sirikit/sirikit-64x64.png">
            <a:extLst>
              <a:ext uri="{FF2B5EF4-FFF2-40B4-BE49-F238E27FC236}">
                <a16:creationId xmlns:a16="http://schemas.microsoft.com/office/drawing/2014/main" id="{66E191B4-E8E0-41C2-9EDA-55EDF60429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3275" y="3468005"/>
            <a:ext cx="973516" cy="97351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developer.apple.com/assets/elements/icons/core-ml/core-ml-64x64.png">
            <a:extLst>
              <a:ext uri="{FF2B5EF4-FFF2-40B4-BE49-F238E27FC236}">
                <a16:creationId xmlns:a16="http://schemas.microsoft.com/office/drawing/2014/main" id="{021CFFFC-E308-4B7B-AD44-7AE95B70D1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6472" y="5132336"/>
            <a:ext cx="1092788" cy="109278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s://developer.apple.com/assets/elements/icons/arkit/arkit-64x64.png">
            <a:extLst>
              <a:ext uri="{FF2B5EF4-FFF2-40B4-BE49-F238E27FC236}">
                <a16:creationId xmlns:a16="http://schemas.microsoft.com/office/drawing/2014/main" id="{3FC86C70-4D82-456F-8735-26AD6B2FAD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62303" y="5132336"/>
            <a:ext cx="1092788" cy="1092788"/>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https://developer.apple.com/assets/elements/icons/chiclet-notifications/chiclet-notifications-64x64.png">
            <a:extLst>
              <a:ext uri="{FF2B5EF4-FFF2-40B4-BE49-F238E27FC236}">
                <a16:creationId xmlns:a16="http://schemas.microsoft.com/office/drawing/2014/main" id="{E6693E05-4E43-4846-9244-D775E83563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9027" y="522153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https://developer.apple.com/assets/elements/icons/camera/camera-64x64.png">
            <a:extLst>
              <a:ext uri="{FF2B5EF4-FFF2-40B4-BE49-F238E27FC236}">
                <a16:creationId xmlns:a16="http://schemas.microsoft.com/office/drawing/2014/main" id="{C0C89C5F-FF5C-414C-9595-9DBD88D2F69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0069" y="522153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https://web.archive.org/web/20170708231931im_/https:/developer.apple.com/assets/elements/icons/musickit/musickit-64x64.png">
            <a:extLst>
              <a:ext uri="{FF2B5EF4-FFF2-40B4-BE49-F238E27FC236}">
                <a16:creationId xmlns:a16="http://schemas.microsoft.com/office/drawing/2014/main" id="{FCA1600A-D2A5-4319-87C5-2E4FD8E06C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42305" y="1769309"/>
            <a:ext cx="1121371" cy="1121371"/>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https://web.archive.org/web/20170709004654im_/https:/developer.apple.com/assets/elements/icons/files/files-64x64.png">
            <a:extLst>
              <a:ext uri="{FF2B5EF4-FFF2-40B4-BE49-F238E27FC236}">
                <a16:creationId xmlns:a16="http://schemas.microsoft.com/office/drawing/2014/main" id="{D08714A1-5276-4B8D-A1B3-C5B4E40AC1D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88040" y="3497563"/>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https://web.archive.org/web/20170708235618im_/https:/developer.apple.com/assets/elements/icons/messages-chat/messages-64x64.png">
            <a:extLst>
              <a:ext uri="{FF2B5EF4-FFF2-40B4-BE49-F238E27FC236}">
                <a16:creationId xmlns:a16="http://schemas.microsoft.com/office/drawing/2014/main" id="{B8F7CF2A-CEF1-44DC-B01B-EEA83BC0D89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97626" y="3497563"/>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88BA8FAC-AE20-423E-A9B9-D6F1251BF784}"/>
              </a:ext>
            </a:extLst>
          </p:cNvPr>
          <p:cNvPicPr>
            <a:picLocks noChangeAspect="1"/>
          </p:cNvPicPr>
          <p:nvPr/>
        </p:nvPicPr>
        <p:blipFill>
          <a:blip r:embed="rId12"/>
          <a:stretch>
            <a:fillRect/>
          </a:stretch>
        </p:blipFill>
        <p:spPr>
          <a:xfrm>
            <a:off x="9353689" y="3399149"/>
            <a:ext cx="1108614" cy="1111229"/>
          </a:xfrm>
          <a:prstGeom prst="rect">
            <a:avLst/>
          </a:prstGeom>
        </p:spPr>
      </p:pic>
      <p:pic>
        <p:nvPicPr>
          <p:cNvPr id="23" name="Picture 22">
            <a:extLst>
              <a:ext uri="{FF2B5EF4-FFF2-40B4-BE49-F238E27FC236}">
                <a16:creationId xmlns:a16="http://schemas.microsoft.com/office/drawing/2014/main" id="{9D399F1A-EE13-4BC0-A7C2-6C5EE2FA1F8A}"/>
              </a:ext>
            </a:extLst>
          </p:cNvPr>
          <p:cNvPicPr>
            <a:picLocks noChangeAspect="1"/>
          </p:cNvPicPr>
          <p:nvPr/>
        </p:nvPicPr>
        <p:blipFill>
          <a:blip r:embed="rId13"/>
          <a:stretch>
            <a:fillRect/>
          </a:stretch>
        </p:blipFill>
        <p:spPr>
          <a:xfrm>
            <a:off x="2977514" y="5343869"/>
            <a:ext cx="1868468" cy="669722"/>
          </a:xfrm>
          <a:prstGeom prst="rect">
            <a:avLst/>
          </a:prstGeom>
        </p:spPr>
      </p:pic>
      <p:pic>
        <p:nvPicPr>
          <p:cNvPr id="24" name="Picture 23">
            <a:extLst>
              <a:ext uri="{FF2B5EF4-FFF2-40B4-BE49-F238E27FC236}">
                <a16:creationId xmlns:a16="http://schemas.microsoft.com/office/drawing/2014/main" id="{F5E4D9EB-BF52-4106-89E5-E59D4780618D}"/>
              </a:ext>
            </a:extLst>
          </p:cNvPr>
          <p:cNvPicPr>
            <a:picLocks noChangeAspect="1"/>
          </p:cNvPicPr>
          <p:nvPr/>
        </p:nvPicPr>
        <p:blipFill>
          <a:blip r:embed="rId14"/>
          <a:stretch>
            <a:fillRect/>
          </a:stretch>
        </p:blipFill>
        <p:spPr>
          <a:xfrm>
            <a:off x="727468" y="1812209"/>
            <a:ext cx="1035570" cy="1035570"/>
          </a:xfrm>
          <a:prstGeom prst="rect">
            <a:avLst/>
          </a:prstGeom>
        </p:spPr>
      </p:pic>
    </p:spTree>
    <p:extLst>
      <p:ext uri="{BB962C8B-B14F-4D97-AF65-F5344CB8AC3E}">
        <p14:creationId xmlns:p14="http://schemas.microsoft.com/office/powerpoint/2010/main" val="312429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086"/>
                                        </p:tgtEl>
                                        <p:attrNameLst>
                                          <p:attrName>style.visibility</p:attrName>
                                        </p:attrNameLst>
                                      </p:cBhvr>
                                      <p:to>
                                        <p:strVal val="visible"/>
                                      </p:to>
                                    </p:set>
                                    <p:animEffect transition="in" filter="fade">
                                      <p:cBhvr>
                                        <p:cTn id="11" dur="500"/>
                                        <p:tgtEl>
                                          <p:spTgt spid="308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96"/>
                                        </p:tgtEl>
                                        <p:attrNameLst>
                                          <p:attrName>style.visibility</p:attrName>
                                        </p:attrNameLst>
                                      </p:cBhvr>
                                      <p:to>
                                        <p:strVal val="visible"/>
                                      </p:to>
                                    </p:set>
                                    <p:animEffect transition="in" filter="fade">
                                      <p:cBhvr>
                                        <p:cTn id="15" dur="500"/>
                                        <p:tgtEl>
                                          <p:spTgt spid="309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074"/>
                                        </p:tgtEl>
                                        <p:attrNameLst>
                                          <p:attrName>style.visibility</p:attrName>
                                        </p:attrNameLst>
                                      </p:cBhvr>
                                      <p:to>
                                        <p:strVal val="visible"/>
                                      </p:to>
                                    </p:set>
                                    <p:animEffect transition="in" filter="fade">
                                      <p:cBhvr>
                                        <p:cTn id="19" dur="500"/>
                                        <p:tgtEl>
                                          <p:spTgt spid="307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078"/>
                                        </p:tgtEl>
                                        <p:attrNameLst>
                                          <p:attrName>style.visibility</p:attrName>
                                        </p:attrNameLst>
                                      </p:cBhvr>
                                      <p:to>
                                        <p:strVal val="visible"/>
                                      </p:to>
                                    </p:set>
                                    <p:animEffect transition="in" filter="fade">
                                      <p:cBhvr>
                                        <p:cTn id="27" dur="500"/>
                                        <p:tgtEl>
                                          <p:spTgt spid="3078"/>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090"/>
                                        </p:tgtEl>
                                        <p:attrNameLst>
                                          <p:attrName>style.visibility</p:attrName>
                                        </p:attrNameLst>
                                      </p:cBhvr>
                                      <p:to>
                                        <p:strVal val="visible"/>
                                      </p:to>
                                    </p:set>
                                    <p:animEffect transition="in" filter="fade">
                                      <p:cBhvr>
                                        <p:cTn id="31" dur="500"/>
                                        <p:tgtEl>
                                          <p:spTgt spid="3090"/>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084"/>
                                        </p:tgtEl>
                                        <p:attrNameLst>
                                          <p:attrName>style.visibility</p:attrName>
                                        </p:attrNameLst>
                                      </p:cBhvr>
                                      <p:to>
                                        <p:strVal val="visible"/>
                                      </p:to>
                                    </p:set>
                                    <p:animEffect transition="in" filter="fade">
                                      <p:cBhvr>
                                        <p:cTn id="35" dur="500"/>
                                        <p:tgtEl>
                                          <p:spTgt spid="3084"/>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092"/>
                                        </p:tgtEl>
                                        <p:attrNameLst>
                                          <p:attrName>style.visibility</p:attrName>
                                        </p:attrNameLst>
                                      </p:cBhvr>
                                      <p:to>
                                        <p:strVal val="visible"/>
                                      </p:to>
                                    </p:set>
                                    <p:animEffect transition="in" filter="fade">
                                      <p:cBhvr>
                                        <p:cTn id="39" dur="500"/>
                                        <p:tgtEl>
                                          <p:spTgt spid="3092"/>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3076"/>
                                        </p:tgtEl>
                                        <p:attrNameLst>
                                          <p:attrName>style.visibility</p:attrName>
                                        </p:attrNameLst>
                                      </p:cBhvr>
                                      <p:to>
                                        <p:strVal val="visible"/>
                                      </p:to>
                                    </p:set>
                                    <p:animEffect transition="in" filter="fade">
                                      <p:cBhvr>
                                        <p:cTn id="43" dur="500"/>
                                        <p:tgtEl>
                                          <p:spTgt spid="3076"/>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3080"/>
                                        </p:tgtEl>
                                        <p:attrNameLst>
                                          <p:attrName>style.visibility</p:attrName>
                                        </p:attrNameLst>
                                      </p:cBhvr>
                                      <p:to>
                                        <p:strVal val="visible"/>
                                      </p:to>
                                    </p:set>
                                    <p:animEffect transition="in" filter="fade">
                                      <p:cBhvr>
                                        <p:cTn id="47" dur="500"/>
                                        <p:tgtEl>
                                          <p:spTgt spid="3080"/>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3082"/>
                                        </p:tgtEl>
                                        <p:attrNameLst>
                                          <p:attrName>style.visibility</p:attrName>
                                        </p:attrNameLst>
                                      </p:cBhvr>
                                      <p:to>
                                        <p:strVal val="visible"/>
                                      </p:to>
                                    </p:set>
                                    <p:animEffect transition="in" filter="fade">
                                      <p:cBhvr>
                                        <p:cTn id="55" dur="500"/>
                                        <p:tgtEl>
                                          <p:spTgt spid="3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1" name="Title 1"/>
          <p:cNvSpPr txBox="1">
            <a:spLocks/>
          </p:cNvSpPr>
          <p:nvPr/>
        </p:nvSpPr>
        <p:spPr>
          <a:xfrm>
            <a:off x="6483435" y="6372360"/>
            <a:ext cx="5707701" cy="514751"/>
          </a:xfrm>
          <a:prstGeom prst="rect">
            <a:avLst/>
          </a:prstGeom>
        </p:spPr>
        <p:txBody>
          <a:bodyPr vert="horz" wrap="square" lIns="146243" tIns="91401" rIns="146243" bIns="91401"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r" defTabSz="914113" rtl="0" eaLnBrk="1" fontAlgn="auto" latinLnBrk="0" hangingPunct="1">
              <a:lnSpc>
                <a:spcPct val="90000"/>
              </a:lnSpc>
              <a:spcBef>
                <a:spcPct val="0"/>
              </a:spcBef>
              <a:spcAft>
                <a:spcPts val="0"/>
              </a:spcAft>
              <a:buClrTx/>
              <a:buSzTx/>
              <a:buFontTx/>
              <a:buNone/>
              <a:tabLst/>
              <a:defRPr/>
            </a:pPr>
            <a:r>
              <a:rPr kumimoji="0" lang="en-US" sz="1765" b="0" i="0" u="none" strike="noStrike" kern="1200" cap="none" spc="-98" normalizeH="0" baseline="0" noProof="0">
                <a:ln w="3175">
                  <a:noFill/>
                </a:ln>
                <a:solidFill>
                  <a:schemeClr val="tx1"/>
                </a:solidFill>
                <a:effectLst/>
                <a:uLnTx/>
                <a:uFillTx/>
                <a:latin typeface="Segoe UI Light"/>
                <a:ea typeface="+mn-ea"/>
                <a:cs typeface="Segoe UI" pitchFamily="34" charset="0"/>
                <a:sym typeface="Segoe UI"/>
              </a:rPr>
              <a:t>aka.ms/</a:t>
            </a:r>
            <a:r>
              <a:rPr kumimoji="0" lang="en-US" sz="1765" b="0" i="0" u="none" strike="noStrike" kern="1200" cap="none" spc="-98" normalizeH="0" baseline="0" noProof="0" err="1">
                <a:ln w="3175">
                  <a:noFill/>
                </a:ln>
                <a:solidFill>
                  <a:schemeClr val="tx1"/>
                </a:solidFill>
                <a:effectLst/>
                <a:uLnTx/>
                <a:uFillTx/>
                <a:latin typeface="Segoe UI Light"/>
                <a:ea typeface="+mn-ea"/>
                <a:cs typeface="Segoe UI" pitchFamily="34" charset="0"/>
                <a:sym typeface="Segoe UI"/>
              </a:rPr>
              <a:t>xamarinessentials</a:t>
            </a:r>
            <a:endParaRPr kumimoji="0" lang="en-US" sz="1765" b="0" i="0" u="none" strike="noStrike" kern="1200" cap="none" spc="-98" normalizeH="0" baseline="0" noProof="0">
              <a:ln w="3175">
                <a:noFill/>
              </a:ln>
              <a:solidFill>
                <a:schemeClr val="tx1"/>
              </a:solidFill>
              <a:effectLst/>
              <a:uLnTx/>
              <a:uFillTx/>
              <a:latin typeface="Segoe UI Light"/>
              <a:ea typeface="+mn-ea"/>
              <a:cs typeface="Segoe UI" pitchFamily="34" charset="0"/>
              <a:sym typeface="Segoe UI"/>
            </a:endParaRPr>
          </a:p>
        </p:txBody>
      </p:sp>
      <p:pic>
        <p:nvPicPr>
          <p:cNvPr id="8" name="Picture 7">
            <a:extLst>
              <a:ext uri="{FF2B5EF4-FFF2-40B4-BE49-F238E27FC236}">
                <a16:creationId xmlns:a16="http://schemas.microsoft.com/office/drawing/2014/main" id="{AA8E0E5C-E4DA-4B91-B54C-7E83BC2536A3}"/>
              </a:ext>
            </a:extLst>
          </p:cNvPr>
          <p:cNvPicPr>
            <a:picLocks noChangeAspect="1"/>
          </p:cNvPicPr>
          <p:nvPr/>
        </p:nvPicPr>
        <p:blipFill>
          <a:blip r:embed="rId3"/>
          <a:stretch>
            <a:fillRect/>
          </a:stretch>
        </p:blipFill>
        <p:spPr>
          <a:xfrm>
            <a:off x="3882074" y="1833334"/>
            <a:ext cx="4427852" cy="4427852"/>
          </a:xfrm>
          <a:prstGeom prst="rect">
            <a:avLst/>
          </a:prstGeom>
        </p:spPr>
      </p:pic>
      <p:sp>
        <p:nvSpPr>
          <p:cNvPr id="11" name="TextBox 10">
            <a:extLst>
              <a:ext uri="{FF2B5EF4-FFF2-40B4-BE49-F238E27FC236}">
                <a16:creationId xmlns:a16="http://schemas.microsoft.com/office/drawing/2014/main" id="{619AEEEB-2A17-4D7A-B72F-276AF61A342C}"/>
              </a:ext>
            </a:extLst>
          </p:cNvPr>
          <p:cNvSpPr txBox="1"/>
          <p:nvPr/>
        </p:nvSpPr>
        <p:spPr>
          <a:xfrm>
            <a:off x="387556" y="2270192"/>
            <a:ext cx="1584641"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effectLst/>
                <a:uLnTx/>
                <a:uFillTx/>
                <a:latin typeface="Segoe UI Semilight"/>
                <a:ea typeface="+mn-ea"/>
                <a:cs typeface="+mn-cs"/>
                <a:sym typeface="Segoe UI"/>
              </a:rPr>
              <a:t>Flashlight</a:t>
            </a:r>
          </a:p>
        </p:txBody>
      </p:sp>
      <p:sp>
        <p:nvSpPr>
          <p:cNvPr id="25" name="TextBox 24">
            <a:extLst>
              <a:ext uri="{FF2B5EF4-FFF2-40B4-BE49-F238E27FC236}">
                <a16:creationId xmlns:a16="http://schemas.microsoft.com/office/drawing/2014/main" id="{8ABCA5A8-B20D-491F-85BA-B12C6FD226C5}"/>
              </a:ext>
            </a:extLst>
          </p:cNvPr>
          <p:cNvSpPr txBox="1"/>
          <p:nvPr/>
        </p:nvSpPr>
        <p:spPr>
          <a:xfrm>
            <a:off x="902781" y="3223615"/>
            <a:ext cx="1925655"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effectLst/>
                <a:uLnTx/>
                <a:uFillTx/>
                <a:latin typeface="Segoe UI Semilight"/>
                <a:ea typeface="+mn-ea"/>
                <a:cs typeface="+mn-cs"/>
                <a:sym typeface="Segoe UI"/>
              </a:rPr>
              <a:t>Geolocation</a:t>
            </a:r>
          </a:p>
        </p:txBody>
      </p:sp>
      <p:sp>
        <p:nvSpPr>
          <p:cNvPr id="26" name="TextBox 25">
            <a:extLst>
              <a:ext uri="{FF2B5EF4-FFF2-40B4-BE49-F238E27FC236}">
                <a16:creationId xmlns:a16="http://schemas.microsoft.com/office/drawing/2014/main" id="{F4F1EB63-7BCB-41B8-A358-BDDA4893CE4A}"/>
              </a:ext>
            </a:extLst>
          </p:cNvPr>
          <p:cNvSpPr txBox="1"/>
          <p:nvPr/>
        </p:nvSpPr>
        <p:spPr>
          <a:xfrm>
            <a:off x="8152401" y="2104920"/>
            <a:ext cx="1862731"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effectLst/>
                <a:uLnTx/>
                <a:uFillTx/>
                <a:latin typeface="Segoe UI Semilight"/>
                <a:ea typeface="+mn-ea"/>
                <a:cs typeface="+mn-cs"/>
                <a:sym typeface="Segoe UI"/>
              </a:rPr>
              <a:t>Preferences</a:t>
            </a:r>
          </a:p>
        </p:txBody>
      </p:sp>
      <p:sp>
        <p:nvSpPr>
          <p:cNvPr id="27" name="TextBox 26">
            <a:extLst>
              <a:ext uri="{FF2B5EF4-FFF2-40B4-BE49-F238E27FC236}">
                <a16:creationId xmlns:a16="http://schemas.microsoft.com/office/drawing/2014/main" id="{C176E1D2-6585-4E09-848D-450D3A4D6060}"/>
              </a:ext>
            </a:extLst>
          </p:cNvPr>
          <p:cNvSpPr txBox="1"/>
          <p:nvPr/>
        </p:nvSpPr>
        <p:spPr>
          <a:xfrm>
            <a:off x="2192917" y="4280094"/>
            <a:ext cx="1810935"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effectLst/>
                <a:uLnTx/>
                <a:uFillTx/>
                <a:latin typeface="Segoe UI Semilight"/>
                <a:ea typeface="+mn-ea"/>
                <a:cs typeface="+mn-cs"/>
                <a:sym typeface="Segoe UI"/>
              </a:rPr>
              <a:t>Device Info</a:t>
            </a:r>
          </a:p>
        </p:txBody>
      </p:sp>
      <p:sp>
        <p:nvSpPr>
          <p:cNvPr id="28" name="TextBox 27">
            <a:extLst>
              <a:ext uri="{FF2B5EF4-FFF2-40B4-BE49-F238E27FC236}">
                <a16:creationId xmlns:a16="http://schemas.microsoft.com/office/drawing/2014/main" id="{E4E06419-3752-413F-9E7A-DFFA839031B5}"/>
              </a:ext>
            </a:extLst>
          </p:cNvPr>
          <p:cNvSpPr txBox="1"/>
          <p:nvPr/>
        </p:nvSpPr>
        <p:spPr>
          <a:xfrm>
            <a:off x="9083660" y="3736719"/>
            <a:ext cx="2824547"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effectLst/>
                <a:uLnTx/>
                <a:uFillTx/>
                <a:latin typeface="Segoe UI Semilight"/>
                <a:ea typeface="+mn-ea"/>
                <a:cs typeface="+mn-cs"/>
                <a:sym typeface="Segoe UI"/>
              </a:rPr>
              <a:t>Device Display Info</a:t>
            </a:r>
          </a:p>
        </p:txBody>
      </p:sp>
      <p:sp>
        <p:nvSpPr>
          <p:cNvPr id="29" name="TextBox 28">
            <a:extLst>
              <a:ext uri="{FF2B5EF4-FFF2-40B4-BE49-F238E27FC236}">
                <a16:creationId xmlns:a16="http://schemas.microsoft.com/office/drawing/2014/main" id="{B7CC4E26-088D-43C4-802D-FF5B3F4C807F}"/>
              </a:ext>
            </a:extLst>
          </p:cNvPr>
          <p:cNvSpPr txBox="1"/>
          <p:nvPr/>
        </p:nvSpPr>
        <p:spPr>
          <a:xfrm>
            <a:off x="1925423" y="1900929"/>
            <a:ext cx="2345997"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effectLst/>
                <a:uLnTx/>
                <a:uFillTx/>
                <a:latin typeface="Segoe UI Semilight"/>
                <a:ea typeface="+mn-ea"/>
                <a:cs typeface="+mn-cs"/>
                <a:sym typeface="Segoe UI"/>
              </a:rPr>
              <a:t>Secure Settings</a:t>
            </a:r>
          </a:p>
        </p:txBody>
      </p:sp>
      <p:sp>
        <p:nvSpPr>
          <p:cNvPr id="30" name="TextBox 29">
            <a:extLst>
              <a:ext uri="{FF2B5EF4-FFF2-40B4-BE49-F238E27FC236}">
                <a16:creationId xmlns:a16="http://schemas.microsoft.com/office/drawing/2014/main" id="{640E2C78-7FF5-47AC-83E9-04A44D317902}"/>
              </a:ext>
            </a:extLst>
          </p:cNvPr>
          <p:cNvSpPr txBox="1"/>
          <p:nvPr/>
        </p:nvSpPr>
        <p:spPr>
          <a:xfrm>
            <a:off x="398618" y="5122370"/>
            <a:ext cx="2238318"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effectLst/>
                <a:uLnTx/>
                <a:uFillTx/>
                <a:latin typeface="Segoe UI Semilight"/>
                <a:ea typeface="+mn-ea"/>
                <a:cs typeface="+mn-cs"/>
                <a:sym typeface="Segoe UI"/>
              </a:rPr>
              <a:t>Accelerometer</a:t>
            </a:r>
          </a:p>
        </p:txBody>
      </p:sp>
      <p:sp>
        <p:nvSpPr>
          <p:cNvPr id="31" name="TextBox 30">
            <a:extLst>
              <a:ext uri="{FF2B5EF4-FFF2-40B4-BE49-F238E27FC236}">
                <a16:creationId xmlns:a16="http://schemas.microsoft.com/office/drawing/2014/main" id="{54025A12-095E-4400-9BC8-CE80E5172383}"/>
              </a:ext>
            </a:extLst>
          </p:cNvPr>
          <p:cNvSpPr txBox="1"/>
          <p:nvPr/>
        </p:nvSpPr>
        <p:spPr>
          <a:xfrm>
            <a:off x="8273867" y="4381123"/>
            <a:ext cx="1281594"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effectLst/>
                <a:uLnTx/>
                <a:uFillTx/>
                <a:latin typeface="Segoe UI Semilight"/>
                <a:ea typeface="+mn-ea"/>
                <a:cs typeface="+mn-cs"/>
                <a:sym typeface="Segoe UI"/>
              </a:rPr>
              <a:t>Battery</a:t>
            </a:r>
          </a:p>
        </p:txBody>
      </p:sp>
      <p:sp>
        <p:nvSpPr>
          <p:cNvPr id="32" name="TextBox 31">
            <a:extLst>
              <a:ext uri="{FF2B5EF4-FFF2-40B4-BE49-F238E27FC236}">
                <a16:creationId xmlns:a16="http://schemas.microsoft.com/office/drawing/2014/main" id="{190EB697-E641-4AE1-8C70-C9232B5EED5F}"/>
              </a:ext>
            </a:extLst>
          </p:cNvPr>
          <p:cNvSpPr txBox="1"/>
          <p:nvPr/>
        </p:nvSpPr>
        <p:spPr>
          <a:xfrm>
            <a:off x="2489750" y="2664117"/>
            <a:ext cx="1620722"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effectLst/>
                <a:uLnTx/>
                <a:uFillTx/>
                <a:latin typeface="Segoe UI Semilight"/>
                <a:ea typeface="+mn-ea"/>
                <a:cs typeface="+mn-cs"/>
                <a:sym typeface="Segoe UI"/>
              </a:rPr>
              <a:t>Clipboard</a:t>
            </a:r>
          </a:p>
        </p:txBody>
      </p:sp>
      <p:sp>
        <p:nvSpPr>
          <p:cNvPr id="33" name="TextBox 32">
            <a:extLst>
              <a:ext uri="{FF2B5EF4-FFF2-40B4-BE49-F238E27FC236}">
                <a16:creationId xmlns:a16="http://schemas.microsoft.com/office/drawing/2014/main" id="{0C9F600F-A94C-4D90-9CB3-1CC0BB4AB759}"/>
              </a:ext>
            </a:extLst>
          </p:cNvPr>
          <p:cNvSpPr txBox="1"/>
          <p:nvPr/>
        </p:nvSpPr>
        <p:spPr>
          <a:xfrm>
            <a:off x="10095822" y="4779022"/>
            <a:ext cx="1541393"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effectLst/>
                <a:uLnTx/>
                <a:uFillTx/>
                <a:latin typeface="Segoe UI Semilight"/>
                <a:ea typeface="+mn-ea"/>
                <a:cs typeface="+mn-cs"/>
                <a:sym typeface="Segoe UI"/>
              </a:rPr>
              <a:t>Compass</a:t>
            </a:r>
          </a:p>
        </p:txBody>
      </p:sp>
      <p:sp>
        <p:nvSpPr>
          <p:cNvPr id="34" name="TextBox 33">
            <a:extLst>
              <a:ext uri="{FF2B5EF4-FFF2-40B4-BE49-F238E27FC236}">
                <a16:creationId xmlns:a16="http://schemas.microsoft.com/office/drawing/2014/main" id="{F0E098AB-81EB-4C5F-9C2D-C8B379982409}"/>
              </a:ext>
            </a:extLst>
          </p:cNvPr>
          <p:cNvSpPr txBox="1"/>
          <p:nvPr/>
        </p:nvSpPr>
        <p:spPr>
          <a:xfrm>
            <a:off x="7202545" y="5953469"/>
            <a:ext cx="1955512"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effectLst/>
                <a:uLnTx/>
                <a:uFillTx/>
                <a:latin typeface="Segoe UI Semilight"/>
                <a:ea typeface="+mn-ea"/>
                <a:cs typeface="+mn-cs"/>
                <a:sym typeface="Segoe UI"/>
              </a:rPr>
              <a:t>Connectivity</a:t>
            </a:r>
          </a:p>
        </p:txBody>
      </p:sp>
      <p:sp>
        <p:nvSpPr>
          <p:cNvPr id="35" name="TextBox 34">
            <a:extLst>
              <a:ext uri="{FF2B5EF4-FFF2-40B4-BE49-F238E27FC236}">
                <a16:creationId xmlns:a16="http://schemas.microsoft.com/office/drawing/2014/main" id="{DE58CBF0-2B5C-4780-A91C-579AE8BBC5AE}"/>
              </a:ext>
            </a:extLst>
          </p:cNvPr>
          <p:cNvSpPr txBox="1"/>
          <p:nvPr/>
        </p:nvSpPr>
        <p:spPr>
          <a:xfrm>
            <a:off x="2508517" y="5472912"/>
            <a:ext cx="2069163"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effectLst/>
                <a:uLnTx/>
                <a:uFillTx/>
                <a:latin typeface="Segoe UI Semilight"/>
                <a:ea typeface="+mn-ea"/>
                <a:cs typeface="+mn-cs"/>
                <a:sym typeface="Segoe UI"/>
              </a:rPr>
              <a:t>Data Transfer</a:t>
            </a:r>
          </a:p>
        </p:txBody>
      </p:sp>
      <p:sp>
        <p:nvSpPr>
          <p:cNvPr id="36" name="TextBox 35">
            <a:extLst>
              <a:ext uri="{FF2B5EF4-FFF2-40B4-BE49-F238E27FC236}">
                <a16:creationId xmlns:a16="http://schemas.microsoft.com/office/drawing/2014/main" id="{62332610-40C1-41C4-A7F5-B681F2FB8D6C}"/>
              </a:ext>
            </a:extLst>
          </p:cNvPr>
          <p:cNvSpPr txBox="1"/>
          <p:nvPr/>
        </p:nvSpPr>
        <p:spPr>
          <a:xfrm>
            <a:off x="564196" y="4121827"/>
            <a:ext cx="1055048"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effectLst/>
                <a:uLnTx/>
                <a:uFillTx/>
                <a:latin typeface="Segoe UI Semilight"/>
                <a:ea typeface="+mn-ea"/>
                <a:cs typeface="+mn-cs"/>
                <a:sym typeface="Segoe UI"/>
              </a:rPr>
              <a:t>Email</a:t>
            </a:r>
          </a:p>
        </p:txBody>
      </p:sp>
      <p:sp>
        <p:nvSpPr>
          <p:cNvPr id="37" name="TextBox 36">
            <a:extLst>
              <a:ext uri="{FF2B5EF4-FFF2-40B4-BE49-F238E27FC236}">
                <a16:creationId xmlns:a16="http://schemas.microsoft.com/office/drawing/2014/main" id="{38E679D9-4745-4A7C-BC8C-0726650194FC}"/>
              </a:ext>
            </a:extLst>
          </p:cNvPr>
          <p:cNvSpPr txBox="1"/>
          <p:nvPr/>
        </p:nvSpPr>
        <p:spPr>
          <a:xfrm>
            <a:off x="5052891" y="6070480"/>
            <a:ext cx="1796918"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effectLst/>
                <a:uLnTx/>
                <a:uFillTx/>
                <a:latin typeface="Segoe UI Semilight"/>
                <a:ea typeface="+mn-ea"/>
                <a:cs typeface="+mn-cs"/>
                <a:sym typeface="Segoe UI"/>
              </a:rPr>
              <a:t>File System</a:t>
            </a:r>
          </a:p>
        </p:txBody>
      </p:sp>
      <p:sp>
        <p:nvSpPr>
          <p:cNvPr id="38" name="TextBox 37">
            <a:extLst>
              <a:ext uri="{FF2B5EF4-FFF2-40B4-BE49-F238E27FC236}">
                <a16:creationId xmlns:a16="http://schemas.microsoft.com/office/drawing/2014/main" id="{56C8D054-40C5-4A8F-B0A5-76100ECB7037}"/>
              </a:ext>
            </a:extLst>
          </p:cNvPr>
          <p:cNvSpPr txBox="1"/>
          <p:nvPr/>
        </p:nvSpPr>
        <p:spPr>
          <a:xfrm>
            <a:off x="263512" y="6020582"/>
            <a:ext cx="1784221"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effectLst/>
                <a:uLnTx/>
                <a:uFillTx/>
                <a:latin typeface="Segoe UI Semilight"/>
                <a:ea typeface="+mn-ea"/>
                <a:cs typeface="+mn-cs"/>
                <a:sym typeface="Segoe UI"/>
              </a:rPr>
              <a:t>Geocoding</a:t>
            </a:r>
          </a:p>
        </p:txBody>
      </p:sp>
      <p:sp>
        <p:nvSpPr>
          <p:cNvPr id="39" name="TextBox 38">
            <a:extLst>
              <a:ext uri="{FF2B5EF4-FFF2-40B4-BE49-F238E27FC236}">
                <a16:creationId xmlns:a16="http://schemas.microsoft.com/office/drawing/2014/main" id="{E2FB787B-3DFE-410C-B5A3-430436817873}"/>
              </a:ext>
            </a:extLst>
          </p:cNvPr>
          <p:cNvSpPr txBox="1"/>
          <p:nvPr/>
        </p:nvSpPr>
        <p:spPr>
          <a:xfrm>
            <a:off x="10256585" y="2733291"/>
            <a:ext cx="1735441"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effectLst/>
                <a:uLnTx/>
                <a:uFillTx/>
                <a:latin typeface="Segoe UI Semilight"/>
                <a:ea typeface="+mn-ea"/>
                <a:cs typeface="+mn-cs"/>
                <a:sym typeface="Segoe UI"/>
              </a:rPr>
              <a:t>Gyroscope</a:t>
            </a:r>
          </a:p>
        </p:txBody>
      </p:sp>
      <p:sp>
        <p:nvSpPr>
          <p:cNvPr id="40" name="TextBox 39">
            <a:extLst>
              <a:ext uri="{FF2B5EF4-FFF2-40B4-BE49-F238E27FC236}">
                <a16:creationId xmlns:a16="http://schemas.microsoft.com/office/drawing/2014/main" id="{47D2FE98-37D4-4912-BA58-234F6491FCDF}"/>
              </a:ext>
            </a:extLst>
          </p:cNvPr>
          <p:cNvSpPr txBox="1"/>
          <p:nvPr/>
        </p:nvSpPr>
        <p:spPr>
          <a:xfrm>
            <a:off x="8122428" y="3073266"/>
            <a:ext cx="2296463"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effectLst/>
                <a:uLnTx/>
                <a:uFillTx/>
                <a:latin typeface="Segoe UI Semilight"/>
                <a:ea typeface="+mn-ea"/>
                <a:cs typeface="+mn-cs"/>
                <a:sym typeface="Segoe UI"/>
              </a:rPr>
              <a:t>Magnetometer</a:t>
            </a:r>
          </a:p>
        </p:txBody>
      </p:sp>
      <p:sp>
        <p:nvSpPr>
          <p:cNvPr id="41" name="TextBox 40">
            <a:extLst>
              <a:ext uri="{FF2B5EF4-FFF2-40B4-BE49-F238E27FC236}">
                <a16:creationId xmlns:a16="http://schemas.microsoft.com/office/drawing/2014/main" id="{E1DC5E39-6D9C-4724-B504-ADC2A95106BE}"/>
              </a:ext>
            </a:extLst>
          </p:cNvPr>
          <p:cNvSpPr txBox="1"/>
          <p:nvPr/>
        </p:nvSpPr>
        <p:spPr>
          <a:xfrm>
            <a:off x="3011472" y="3533063"/>
            <a:ext cx="2024657"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effectLst/>
                <a:uLnTx/>
                <a:uFillTx/>
                <a:latin typeface="Segoe UI Semilight"/>
                <a:ea typeface="+mn-ea"/>
                <a:cs typeface="+mn-cs"/>
                <a:sym typeface="Segoe UI"/>
              </a:rPr>
              <a:t>Phone Dialer</a:t>
            </a:r>
          </a:p>
        </p:txBody>
      </p:sp>
      <p:sp>
        <p:nvSpPr>
          <p:cNvPr id="42" name="TextBox 41">
            <a:extLst>
              <a:ext uri="{FF2B5EF4-FFF2-40B4-BE49-F238E27FC236}">
                <a16:creationId xmlns:a16="http://schemas.microsoft.com/office/drawing/2014/main" id="{C167C2C6-E79C-49B9-81C5-4691535A60AE}"/>
              </a:ext>
            </a:extLst>
          </p:cNvPr>
          <p:cNvSpPr txBox="1"/>
          <p:nvPr/>
        </p:nvSpPr>
        <p:spPr>
          <a:xfrm>
            <a:off x="7904560" y="5206003"/>
            <a:ext cx="1904408"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effectLst/>
                <a:uLnTx/>
                <a:uFillTx/>
                <a:latin typeface="Segoe UI Semilight"/>
                <a:ea typeface="+mn-ea"/>
                <a:cs typeface="+mn-cs"/>
                <a:sym typeface="Segoe UI"/>
              </a:rPr>
              <a:t>Screen Lock</a:t>
            </a:r>
          </a:p>
        </p:txBody>
      </p:sp>
      <p:sp>
        <p:nvSpPr>
          <p:cNvPr id="43" name="TextBox 42">
            <a:extLst>
              <a:ext uri="{FF2B5EF4-FFF2-40B4-BE49-F238E27FC236}">
                <a16:creationId xmlns:a16="http://schemas.microsoft.com/office/drawing/2014/main" id="{E860AADB-C6C2-4814-B0BB-DBA6171745BC}"/>
              </a:ext>
            </a:extLst>
          </p:cNvPr>
          <p:cNvSpPr txBox="1"/>
          <p:nvPr/>
        </p:nvSpPr>
        <p:spPr>
          <a:xfrm>
            <a:off x="10578144" y="1833335"/>
            <a:ext cx="894756"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err="1">
                <a:ln>
                  <a:noFill/>
                </a:ln>
                <a:effectLst/>
                <a:uLnTx/>
                <a:uFillTx/>
                <a:latin typeface="Segoe UI Semilight"/>
                <a:ea typeface="+mn-ea"/>
                <a:cs typeface="+mn-cs"/>
                <a:sym typeface="Segoe UI"/>
              </a:rPr>
              <a:t>Sms</a:t>
            </a:r>
            <a:endParaRPr kumimoji="0" lang="en-US" sz="2353" b="0" i="0" u="none" strike="noStrike" kern="1200" cap="none" spc="0" normalizeH="0" baseline="0" noProof="0">
              <a:ln>
                <a:noFill/>
              </a:ln>
              <a:effectLst/>
              <a:uLnTx/>
              <a:uFillTx/>
              <a:latin typeface="Segoe UI Semilight"/>
              <a:ea typeface="+mn-ea"/>
              <a:cs typeface="+mn-cs"/>
              <a:sym typeface="Segoe UI"/>
            </a:endParaRPr>
          </a:p>
        </p:txBody>
      </p:sp>
      <p:sp>
        <p:nvSpPr>
          <p:cNvPr id="46" name="TextBox 45">
            <a:extLst>
              <a:ext uri="{FF2B5EF4-FFF2-40B4-BE49-F238E27FC236}">
                <a16:creationId xmlns:a16="http://schemas.microsoft.com/office/drawing/2014/main" id="{30294D81-283B-4792-8AA2-3F9EE860B3F9}"/>
              </a:ext>
            </a:extLst>
          </p:cNvPr>
          <p:cNvSpPr txBox="1"/>
          <p:nvPr/>
        </p:nvSpPr>
        <p:spPr>
          <a:xfrm>
            <a:off x="9857172" y="5513719"/>
            <a:ext cx="2247307"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effectLst/>
                <a:uLnTx/>
                <a:uFillTx/>
                <a:latin typeface="Segoe UI Semilight"/>
                <a:ea typeface="+mn-ea"/>
                <a:cs typeface="+mn-cs"/>
                <a:sym typeface="Segoe UI"/>
              </a:rPr>
              <a:t>Text to Speech</a:t>
            </a:r>
          </a:p>
        </p:txBody>
      </p:sp>
      <p:sp>
        <p:nvSpPr>
          <p:cNvPr id="47" name="TextBox 46">
            <a:extLst>
              <a:ext uri="{FF2B5EF4-FFF2-40B4-BE49-F238E27FC236}">
                <a16:creationId xmlns:a16="http://schemas.microsoft.com/office/drawing/2014/main" id="{B9D44A25-2528-4F94-8892-ACCF164AFBBC}"/>
              </a:ext>
            </a:extLst>
          </p:cNvPr>
          <p:cNvSpPr txBox="1"/>
          <p:nvPr/>
        </p:nvSpPr>
        <p:spPr>
          <a:xfrm>
            <a:off x="3185774" y="6147519"/>
            <a:ext cx="1543782"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effectLst/>
                <a:uLnTx/>
                <a:uFillTx/>
                <a:latin typeface="Segoe UI Semilight"/>
                <a:ea typeface="+mn-ea"/>
                <a:cs typeface="+mn-cs"/>
                <a:sym typeface="Segoe UI"/>
              </a:rPr>
              <a:t>Vibration</a:t>
            </a:r>
          </a:p>
        </p:txBody>
      </p:sp>
      <p:sp>
        <p:nvSpPr>
          <p:cNvPr id="3" name="Title 2">
            <a:extLst>
              <a:ext uri="{FF2B5EF4-FFF2-40B4-BE49-F238E27FC236}">
                <a16:creationId xmlns:a16="http://schemas.microsoft.com/office/drawing/2014/main" id="{65DFD470-018B-471D-AA3C-DFA797C0453F}"/>
              </a:ext>
            </a:extLst>
          </p:cNvPr>
          <p:cNvSpPr>
            <a:spLocks noGrp="1"/>
          </p:cNvSpPr>
          <p:nvPr>
            <p:ph type="title"/>
          </p:nvPr>
        </p:nvSpPr>
        <p:spPr/>
        <p:txBody>
          <a:bodyPr/>
          <a:lstStyle/>
          <a:p>
            <a:r>
              <a:rPr lang="en-US"/>
              <a:t>Xamarin.Essentials</a:t>
            </a:r>
          </a:p>
        </p:txBody>
      </p:sp>
    </p:spTree>
    <p:extLst>
      <p:ext uri="{BB962C8B-B14F-4D97-AF65-F5344CB8AC3E}">
        <p14:creationId xmlns:p14="http://schemas.microsoft.com/office/powerpoint/2010/main" val="2948863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500"/>
                                        <p:tgtEl>
                                          <p:spTgt spid="41"/>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fade">
                                      <p:cBhvr>
                                        <p:cTn id="79" dur="500"/>
                                        <p:tgtEl>
                                          <p:spTgt spid="42"/>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fade">
                                      <p:cBhvr>
                                        <p:cTn id="83" dur="500"/>
                                        <p:tgtEl>
                                          <p:spTgt spid="43"/>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fade">
                                      <p:cBhvr>
                                        <p:cTn id="87" dur="500"/>
                                        <p:tgtEl>
                                          <p:spTgt spid="46"/>
                                        </p:tgtEl>
                                      </p:cBhvr>
                                    </p:animEffect>
                                  </p:childTnLst>
                                </p:cTn>
                              </p:par>
                            </p:childTnLst>
                          </p:cTn>
                        </p:par>
                        <p:par>
                          <p:cTn id="88" fill="hold">
                            <p:stCondLst>
                              <p:cond delay="10500"/>
                            </p:stCondLst>
                            <p:childTnLst>
                              <p:par>
                                <p:cTn id="89" presetID="10" presetClass="entr" presetSubtype="0" fill="hold" grpId="0" nodeType="afterEffect">
                                  <p:stCondLst>
                                    <p:cond delay="0"/>
                                  </p:stCondLst>
                                  <p:childTnLst>
                                    <p:set>
                                      <p:cBhvr>
                                        <p:cTn id="90" dur="1" fill="hold">
                                          <p:stCondLst>
                                            <p:cond delay="0"/>
                                          </p:stCondLst>
                                        </p:cTn>
                                        <p:tgtEl>
                                          <p:spTgt spid="47"/>
                                        </p:tgtEl>
                                        <p:attrNameLst>
                                          <p:attrName>style.visibility</p:attrName>
                                        </p:attrNameLst>
                                      </p:cBhvr>
                                      <p:to>
                                        <p:strVal val="visible"/>
                                      </p:to>
                                    </p:set>
                                    <p:animEffect transition="in" filter="fade">
                                      <p:cBhvr>
                                        <p:cTn id="9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6" grpId="0"/>
      <p:bldP spid="47" grpId="0"/>
    </p:bldLst>
  </p:timing>
</p:sld>
</file>

<file path=ppt/theme/theme1.xml><?xml version="1.0" encoding="utf-8"?>
<a:theme xmlns:a="http://schemas.openxmlformats.org/drawingml/2006/main" name="WHITE TEMPLATE">
  <a:themeElements>
    <a:clrScheme name="Visual Studio 2019 Launch">
      <a:dk1>
        <a:srgbClr val="1A1A1A"/>
      </a:dk1>
      <a:lt1>
        <a:srgbClr val="FFFFFF"/>
      </a:lt1>
      <a:dk2>
        <a:srgbClr val="0D0D0D"/>
      </a:dk2>
      <a:lt2>
        <a:srgbClr val="E6E6E6"/>
      </a:lt2>
      <a:accent1>
        <a:srgbClr val="5C2D91"/>
      </a:accent1>
      <a:accent2>
        <a:srgbClr val="0078D4"/>
      </a:accent2>
      <a:accent3>
        <a:srgbClr val="00BCF2"/>
      </a:accent3>
      <a:accent4>
        <a:srgbClr val="BAD80A"/>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VisualStudio2019Launch_Template_V5" id="{9DB3D05F-6371-48EA-A8D2-A01CFEC5E5A8}" vid="{7E5F3317-8777-43BC-B5E4-569855CBE125}"/>
    </a:ext>
  </a:extLst>
</a:theme>
</file>

<file path=ppt/theme/theme2.xml><?xml version="1.0" encoding="utf-8"?>
<a:theme xmlns:a="http://schemas.openxmlformats.org/drawingml/2006/main" name="SOFT BLACK TEMPLATE">
  <a:themeElements>
    <a:clrScheme name="Visual Studio 2019 Launch">
      <a:dk1>
        <a:srgbClr val="1A1A1A"/>
      </a:dk1>
      <a:lt1>
        <a:srgbClr val="FFFFFF"/>
      </a:lt1>
      <a:dk2>
        <a:srgbClr val="0D0D0D"/>
      </a:dk2>
      <a:lt2>
        <a:srgbClr val="E6E6E6"/>
      </a:lt2>
      <a:accent1>
        <a:srgbClr val="5C2D91"/>
      </a:accent1>
      <a:accent2>
        <a:srgbClr val="0078D4"/>
      </a:accent2>
      <a:accent3>
        <a:srgbClr val="00BCF2"/>
      </a:accent3>
      <a:accent4>
        <a:srgbClr val="BAD80A"/>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VisualStudio2019Launch_Template_V5" id="{9DB3D05F-6371-48EA-A8D2-A01CFEC5E5A8}" vid="{A3FC0CA9-46DB-457B-B63A-17E7CF03E75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VisualStudio2019Launch_Template_V5</Template>
  <TotalTime>0</TotalTime>
  <Words>737</Words>
  <Application>Microsoft Office PowerPoint</Application>
  <PresentationFormat>Widescreen</PresentationFormat>
  <Paragraphs>153</Paragraphs>
  <Slides>19</Slides>
  <Notes>11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19</vt:i4>
      </vt:variant>
    </vt:vector>
  </HeadingPairs>
  <TitlesOfParts>
    <vt:vector size="30" baseType="lpstr">
      <vt:lpstr>Arial</vt:lpstr>
      <vt:lpstr>Calibri</vt:lpstr>
      <vt:lpstr>Consolas</vt:lpstr>
      <vt:lpstr>Helvetica Neue</vt:lpstr>
      <vt:lpstr>Segoe UI</vt:lpstr>
      <vt:lpstr>Segoe UI Light</vt:lpstr>
      <vt:lpstr>Segoe UI Semibold</vt:lpstr>
      <vt:lpstr>Segoe UI Semilight</vt:lpstr>
      <vt:lpstr>Wingdings</vt:lpstr>
      <vt:lpstr>WHITE TEMPLATE</vt:lpstr>
      <vt:lpstr>SOFT BLACK TEMPLATE</vt:lpstr>
      <vt:lpstr>Mobile Development Simplified with Xamarin</vt:lpstr>
      <vt:lpstr>.NET: Your platform for building anything</vt:lpstr>
      <vt:lpstr>What is Xamarin?</vt:lpstr>
      <vt:lpstr>PowerPoint Presentation</vt:lpstr>
      <vt:lpstr>App Development  With Xamarin</vt:lpstr>
      <vt:lpstr>PowerPoint Presentation</vt:lpstr>
      <vt:lpstr>Xamarin App Architecture</vt:lpstr>
      <vt:lpstr>Native API Access</vt:lpstr>
      <vt:lpstr>Xamarin.Essentials</vt:lpstr>
      <vt:lpstr>Xamarin.Essentials: Cross-Platform Native APIs</vt:lpstr>
      <vt:lpstr>Xamarin.Forms</vt:lpstr>
      <vt:lpstr>PowerPoint Presentation</vt:lpstr>
      <vt:lpstr>Xamarin.Forms: Cross-Platform Native UI</vt:lpstr>
      <vt:lpstr>Demo</vt:lpstr>
      <vt:lpstr>PowerPoint Presentation</vt:lpstr>
      <vt:lpstr>Recap</vt:lpstr>
      <vt:lpstr>Get Started Today visualstudio.com/xamarin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2019-04-02T19:09:59Z</dcterms:created>
  <dcterms:modified xsi:type="dcterms:W3CDTF">2019-04-02T19:10:17Z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jamont@microsoft.com</vt:lpwstr>
  </property>
  <property fmtid="{D5CDD505-2E9C-101B-9397-08002B2CF9AE}" pid="5" name="MSIP_Label_f42aa342-8706-4288-bd11-ebb85995028c_SetDate">
    <vt:lpwstr>2019-04-02T19:10:16.6555324Z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72442eee-6dc1-444f-8b32-6fbb10617359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